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85" r:id="rId10"/>
    <p:sldId id="286" r:id="rId11"/>
    <p:sldId id="266" r:id="rId12"/>
    <p:sldId id="281" r:id="rId13"/>
    <p:sldId id="268" r:id="rId14"/>
    <p:sldId id="269" r:id="rId15"/>
    <p:sldId id="278" r:id="rId16"/>
    <p:sldId id="287" r:id="rId17"/>
    <p:sldId id="277" r:id="rId18"/>
    <p:sldId id="273" r:id="rId19"/>
    <p:sldId id="276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9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125" autoAdjust="0"/>
  </p:normalViewPr>
  <p:slideViewPr>
    <p:cSldViewPr snapToGrid="0">
      <p:cViewPr>
        <p:scale>
          <a:sx n="80" d="100"/>
          <a:sy n="80" d="100"/>
        </p:scale>
        <p:origin x="682" y="-5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svg"/><Relationship Id="rId1" Type="http://schemas.openxmlformats.org/officeDocument/2006/relationships/image" Target="../media/image12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10.png"/><Relationship Id="rId7" Type="http://schemas.openxmlformats.org/officeDocument/2006/relationships/image" Target="../media/image36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svg"/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43.svg"/><Relationship Id="rId5" Type="http://schemas.openxmlformats.org/officeDocument/2006/relationships/image" Target="../media/image8.png"/><Relationship Id="rId4" Type="http://schemas.openxmlformats.org/officeDocument/2006/relationships/image" Target="../media/image42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sv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svg"/><Relationship Id="rId1" Type="http://schemas.openxmlformats.org/officeDocument/2006/relationships/image" Target="../media/image46.png"/><Relationship Id="rId6" Type="http://schemas.openxmlformats.org/officeDocument/2006/relationships/image" Target="../media/image51.svg"/><Relationship Id="rId5" Type="http://schemas.openxmlformats.org/officeDocument/2006/relationships/image" Target="../media/image50.png"/><Relationship Id="rId10" Type="http://schemas.openxmlformats.org/officeDocument/2006/relationships/image" Target="../media/image55.svg"/><Relationship Id="rId4" Type="http://schemas.openxmlformats.org/officeDocument/2006/relationships/image" Target="../media/image49.svg"/><Relationship Id="rId9" Type="http://schemas.openxmlformats.org/officeDocument/2006/relationships/image" Target="../media/image5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svg"/><Relationship Id="rId1" Type="http://schemas.openxmlformats.org/officeDocument/2006/relationships/image" Target="../media/image12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10.png"/><Relationship Id="rId7" Type="http://schemas.openxmlformats.org/officeDocument/2006/relationships/image" Target="../media/image36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svg"/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43.svg"/><Relationship Id="rId5" Type="http://schemas.openxmlformats.org/officeDocument/2006/relationships/image" Target="../media/image8.png"/><Relationship Id="rId4" Type="http://schemas.openxmlformats.org/officeDocument/2006/relationships/image" Target="../media/image42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sv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svg"/><Relationship Id="rId1" Type="http://schemas.openxmlformats.org/officeDocument/2006/relationships/image" Target="../media/image46.png"/><Relationship Id="rId6" Type="http://schemas.openxmlformats.org/officeDocument/2006/relationships/image" Target="../media/image51.svg"/><Relationship Id="rId5" Type="http://schemas.openxmlformats.org/officeDocument/2006/relationships/image" Target="../media/image50.png"/><Relationship Id="rId10" Type="http://schemas.openxmlformats.org/officeDocument/2006/relationships/image" Target="../media/image55.svg"/><Relationship Id="rId4" Type="http://schemas.openxmlformats.org/officeDocument/2006/relationships/image" Target="../media/image49.svg"/><Relationship Id="rId9" Type="http://schemas.openxmlformats.org/officeDocument/2006/relationships/image" Target="../media/image5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1F797B-50A3-414E-8762-F69FEE166248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2006914-B382-4B62-BE3C-551CE0B768F8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fr-FR" dirty="0"/>
            <a:t>Répondre à une crise d’attractivité des </a:t>
          </a:r>
          <a:r>
            <a:rPr lang="fr-FR" dirty="0" err="1"/>
            <a:t>étudiant·es</a:t>
          </a:r>
          <a:r>
            <a:rPr lang="fr-FR" dirty="0"/>
            <a:t> en formation en master :</a:t>
          </a:r>
          <a:endParaRPr lang="en-US" dirty="0"/>
        </a:p>
      </dgm:t>
    </dgm:pt>
    <dgm:pt modelId="{5FCF2660-B853-4FA1-9FA7-7405ECC04ADC}" type="parTrans" cxnId="{D63C1A27-2BF9-4B4F-A257-F983121D68DA}">
      <dgm:prSet/>
      <dgm:spPr/>
      <dgm:t>
        <a:bodyPr/>
        <a:lstStyle/>
        <a:p>
          <a:endParaRPr lang="en-US"/>
        </a:p>
      </dgm:t>
    </dgm:pt>
    <dgm:pt modelId="{87EFCEB3-CACC-4F71-98C7-49F5B7169DEA}" type="sibTrans" cxnId="{D63C1A27-2BF9-4B4F-A257-F983121D68DA}">
      <dgm:prSet/>
      <dgm:spPr/>
      <dgm:t>
        <a:bodyPr/>
        <a:lstStyle/>
        <a:p>
          <a:endParaRPr lang="en-US"/>
        </a:p>
      </dgm:t>
    </dgm:pt>
    <dgm:pt modelId="{714B3C88-A40E-4A85-AAE8-355512FB6D54}">
      <dgm:prSet custT="1"/>
      <dgm:spPr/>
      <dgm:t>
        <a:bodyPr/>
        <a:lstStyle/>
        <a:p>
          <a:pPr marL="177800" indent="-177800" algn="l">
            <a:lnSpc>
              <a:spcPct val="100000"/>
            </a:lnSpc>
            <a:buFont typeface="Wingdings" panose="05000000000000000000" pitchFamily="2" charset="2"/>
            <a:buChar char="§"/>
          </a:pPr>
          <a:r>
            <a:rPr lang="fr-FR" sz="1800" b="0" dirty="0">
              <a:latin typeface="+mj-lt"/>
            </a:rPr>
            <a:t>- Par une rémunération en </a:t>
          </a:r>
          <a:r>
            <a:rPr lang="fr-FR" sz="1800" b="0" dirty="0" err="1">
              <a:latin typeface="+mj-lt"/>
            </a:rPr>
            <a:t>M1</a:t>
          </a:r>
          <a:r>
            <a:rPr lang="fr-FR" sz="1800" b="0" dirty="0">
              <a:latin typeface="+mj-lt"/>
            </a:rPr>
            <a:t> de </a:t>
          </a:r>
          <a:br>
            <a:rPr lang="fr-FR" sz="1800" b="0" dirty="0">
              <a:latin typeface="+mj-lt"/>
            </a:rPr>
          </a:br>
          <a:r>
            <a:rPr lang="fr-FR" sz="1800" b="0" dirty="0">
              <a:latin typeface="+mj-lt"/>
            </a:rPr>
            <a:t>900 ou 1 400 € et en </a:t>
          </a:r>
          <a:r>
            <a:rPr lang="fr-FR" sz="1800" b="0" dirty="0" err="1">
              <a:latin typeface="+mj-lt"/>
            </a:rPr>
            <a:t>M2</a:t>
          </a:r>
          <a:r>
            <a:rPr lang="fr-FR" sz="1800" b="0" dirty="0">
              <a:latin typeface="+mj-lt"/>
            </a:rPr>
            <a:t> de 1 800 €,</a:t>
          </a:r>
          <a:endParaRPr lang="en-US" sz="1800" b="0" dirty="0">
            <a:latin typeface="+mj-lt"/>
          </a:endParaRPr>
        </a:p>
      </dgm:t>
    </dgm:pt>
    <dgm:pt modelId="{57D2A625-F491-4E04-843B-15ED8A7E1BE8}" type="parTrans" cxnId="{4FFE870A-5316-4E80-8BFA-C4B3CBD1B085}">
      <dgm:prSet/>
      <dgm:spPr/>
      <dgm:t>
        <a:bodyPr/>
        <a:lstStyle/>
        <a:p>
          <a:endParaRPr lang="en-US"/>
        </a:p>
      </dgm:t>
    </dgm:pt>
    <dgm:pt modelId="{3129D809-2656-4342-91C5-1FB4AF69A51D}" type="sibTrans" cxnId="{4FFE870A-5316-4E80-8BFA-C4B3CBD1B085}">
      <dgm:prSet/>
      <dgm:spPr/>
      <dgm:t>
        <a:bodyPr/>
        <a:lstStyle/>
        <a:p>
          <a:endParaRPr lang="en-US"/>
        </a:p>
      </dgm:t>
    </dgm:pt>
    <dgm:pt modelId="{7F44B9E4-7540-4920-90A4-27A6989F158E}">
      <dgm:prSet custT="1"/>
      <dgm:spPr/>
      <dgm:t>
        <a:bodyPr/>
        <a:lstStyle/>
        <a:p>
          <a:pPr marL="176213" indent="-176213" algn="just">
            <a:lnSpc>
              <a:spcPct val="100000"/>
            </a:lnSpc>
            <a:buNone/>
            <a:tabLst>
              <a:tab pos="176213" algn="l"/>
            </a:tabLst>
          </a:pPr>
          <a:r>
            <a:rPr lang="fr-FR" sz="1800" b="0" dirty="0">
              <a:latin typeface="+mj-lt"/>
            </a:rPr>
            <a:t>- Et un concours dans l’année de </a:t>
          </a:r>
          <a:r>
            <a:rPr lang="fr-FR" sz="1800" b="0" dirty="0" err="1">
              <a:latin typeface="+mj-lt"/>
            </a:rPr>
            <a:t>L3</a:t>
          </a:r>
          <a:r>
            <a:rPr lang="fr-FR" sz="1800" b="0" dirty="0">
              <a:latin typeface="+mj-lt"/>
            </a:rPr>
            <a:t> </a:t>
          </a:r>
          <a:r>
            <a:rPr lang="fr-FR" sz="900" dirty="0"/>
            <a:t>(niveau de recrutement jamais vu historiquement pour le </a:t>
          </a:r>
          <a:br>
            <a:rPr lang="fr-FR" sz="900" dirty="0"/>
          </a:br>
          <a:r>
            <a:rPr lang="fr-FR" sz="900" dirty="0"/>
            <a:t>  second degré. À une époque il fallait au moins avoir la </a:t>
          </a:r>
          <a:br>
            <a:rPr lang="fr-FR" sz="900" dirty="0"/>
          </a:br>
          <a:r>
            <a:rPr lang="fr-FR" sz="900" dirty="0"/>
            <a:t>  licence).</a:t>
          </a:r>
          <a:endParaRPr lang="en-US" sz="1800" b="0" dirty="0">
            <a:latin typeface="+mj-lt"/>
          </a:endParaRPr>
        </a:p>
      </dgm:t>
    </dgm:pt>
    <dgm:pt modelId="{6DCF674C-9776-4088-92D4-9C4B2A68F444}" type="parTrans" cxnId="{F96F585B-A045-42FD-AD5A-4DD3A4278E8D}">
      <dgm:prSet/>
      <dgm:spPr/>
      <dgm:t>
        <a:bodyPr/>
        <a:lstStyle/>
        <a:p>
          <a:endParaRPr lang="en-US"/>
        </a:p>
      </dgm:t>
    </dgm:pt>
    <dgm:pt modelId="{77614719-AD7A-4B49-8992-E35E018A4353}" type="sibTrans" cxnId="{F96F585B-A045-42FD-AD5A-4DD3A4278E8D}">
      <dgm:prSet/>
      <dgm:spPr/>
      <dgm:t>
        <a:bodyPr/>
        <a:lstStyle/>
        <a:p>
          <a:endParaRPr lang="en-US"/>
        </a:p>
      </dgm:t>
    </dgm:pt>
    <dgm:pt modelId="{FF5501FD-16C8-4CD8-9D11-F0FA620307A1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Le MEN garde le maintien d’une diplomation et d’une titularisation de niveau master.</a:t>
          </a:r>
          <a:endParaRPr lang="en-US" dirty="0"/>
        </a:p>
      </dgm:t>
    </dgm:pt>
    <dgm:pt modelId="{7BE33AF6-BC38-4B8A-99DA-2DF47138D4BB}" type="parTrans" cxnId="{FAC10D55-7613-41EF-8D7A-BE27D7E43166}">
      <dgm:prSet/>
      <dgm:spPr/>
      <dgm:t>
        <a:bodyPr/>
        <a:lstStyle/>
        <a:p>
          <a:endParaRPr lang="en-US"/>
        </a:p>
      </dgm:t>
    </dgm:pt>
    <dgm:pt modelId="{65DF719E-FAB9-4E0C-AC0D-88BB52C74220}" type="sibTrans" cxnId="{FAC10D55-7613-41EF-8D7A-BE27D7E43166}">
      <dgm:prSet/>
      <dgm:spPr/>
      <dgm:t>
        <a:bodyPr/>
        <a:lstStyle/>
        <a:p>
          <a:endParaRPr lang="en-US"/>
        </a:p>
      </dgm:t>
    </dgm:pt>
    <dgm:pt modelId="{1E188D3F-06BA-4333-9E55-7035F5F7CDEA}" type="pres">
      <dgm:prSet presAssocID="{9E1F797B-50A3-414E-8762-F69FEE166248}" presName="root" presStyleCnt="0">
        <dgm:presLayoutVars>
          <dgm:dir/>
          <dgm:resizeHandles val="exact"/>
        </dgm:presLayoutVars>
      </dgm:prSet>
      <dgm:spPr/>
    </dgm:pt>
    <dgm:pt modelId="{789DEA1C-265A-4D24-B17D-2ABD8D1AD027}" type="pres">
      <dgm:prSet presAssocID="{C2006914-B382-4B62-BE3C-551CE0B768F8}" presName="compNode" presStyleCnt="0"/>
      <dgm:spPr/>
    </dgm:pt>
    <dgm:pt modelId="{98ABCD78-481F-40A5-8F8C-8E6AEC4068B4}" type="pres">
      <dgm:prSet presAssocID="{C2006914-B382-4B62-BE3C-551CE0B768F8}" presName="bgRect" presStyleLbl="bgShp" presStyleIdx="0" presStyleCnt="2" custScaleY="154876" custLinFactNeighborY="-5854"/>
      <dgm:spPr>
        <a:solidFill>
          <a:schemeClr val="bg1"/>
        </a:solidFill>
        <a:ln w="19050">
          <a:solidFill>
            <a:srgbClr val="C81918"/>
          </a:solidFill>
        </a:ln>
      </dgm:spPr>
    </dgm:pt>
    <dgm:pt modelId="{4D3ABB31-DA94-4E74-B67D-27ADBE1353C4}" type="pres">
      <dgm:prSet presAssocID="{C2006914-B382-4B62-BE3C-551CE0B768F8}" presName="iconRect" presStyleLbl="node1" presStyleIdx="0" presStyleCnt="2" custLinFactNeighborY="-1434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uro avec un remplissage uni"/>
        </a:ext>
      </dgm:extLst>
    </dgm:pt>
    <dgm:pt modelId="{834CC009-B479-47A5-A326-67431C36BBB4}" type="pres">
      <dgm:prSet presAssocID="{C2006914-B382-4B62-BE3C-551CE0B768F8}" presName="spaceRect" presStyleCnt="0"/>
      <dgm:spPr/>
    </dgm:pt>
    <dgm:pt modelId="{167379AD-63D3-46B2-A341-FC959F6BD0D3}" type="pres">
      <dgm:prSet presAssocID="{C2006914-B382-4B62-BE3C-551CE0B768F8}" presName="parTx" presStyleLbl="revTx" presStyleIdx="0" presStyleCnt="3" custScaleX="98820" custLinFactNeighborX="-7065" custLinFactNeighborY="-8741">
        <dgm:presLayoutVars>
          <dgm:chMax val="0"/>
          <dgm:chPref val="0"/>
        </dgm:presLayoutVars>
      </dgm:prSet>
      <dgm:spPr/>
    </dgm:pt>
    <dgm:pt modelId="{46A0253D-DBE9-4286-B01F-7EE2810F95A9}" type="pres">
      <dgm:prSet presAssocID="{C2006914-B382-4B62-BE3C-551CE0B768F8}" presName="desTx" presStyleLbl="revTx" presStyleIdx="1" presStyleCnt="3" custScaleX="103899" custScaleY="119200" custLinFactNeighborX="-1680" custLinFactNeighborY="-725">
        <dgm:presLayoutVars/>
      </dgm:prSet>
      <dgm:spPr/>
    </dgm:pt>
    <dgm:pt modelId="{348DBED3-A952-4907-B02B-DEB54D877BB2}" type="pres">
      <dgm:prSet presAssocID="{87EFCEB3-CACC-4F71-98C7-49F5B7169DEA}" presName="sibTrans" presStyleCnt="0"/>
      <dgm:spPr/>
    </dgm:pt>
    <dgm:pt modelId="{DC4D00E1-8F9D-4A1F-ACD7-97B1D91106B3}" type="pres">
      <dgm:prSet presAssocID="{FF5501FD-16C8-4CD8-9D11-F0FA620307A1}" presName="compNode" presStyleCnt="0"/>
      <dgm:spPr/>
    </dgm:pt>
    <dgm:pt modelId="{DB8E3BE8-A535-4C54-BBAA-F9B7E433FB58}" type="pres">
      <dgm:prSet presAssocID="{FF5501FD-16C8-4CD8-9D11-F0FA620307A1}" presName="bgRect" presStyleLbl="bgShp" presStyleIdx="1" presStyleCnt="2" custScaleY="137748"/>
      <dgm:spPr>
        <a:solidFill>
          <a:schemeClr val="bg1"/>
        </a:solidFill>
        <a:ln w="19050">
          <a:solidFill>
            <a:srgbClr val="C81918"/>
          </a:solidFill>
        </a:ln>
      </dgm:spPr>
    </dgm:pt>
    <dgm:pt modelId="{3EC33E7F-C9A3-491D-9FCF-5794C1F69230}" type="pres">
      <dgm:prSet presAssocID="{FF5501FD-16C8-4CD8-9D11-F0FA620307A1}" presName="iconRect" presStyleLbl="node1" presStyleIdx="1" presStyleCnt="2" custLinFactNeighborY="782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pitaine"/>
        </a:ext>
      </dgm:extLst>
    </dgm:pt>
    <dgm:pt modelId="{5BAB6B35-3CAB-4EDD-8C87-C2C7ECE70CF7}" type="pres">
      <dgm:prSet presAssocID="{FF5501FD-16C8-4CD8-9D11-F0FA620307A1}" presName="spaceRect" presStyleCnt="0"/>
      <dgm:spPr/>
    </dgm:pt>
    <dgm:pt modelId="{EABD4BEC-BC0C-4B48-BE54-3AAD43D0361A}" type="pres">
      <dgm:prSet presAssocID="{FF5501FD-16C8-4CD8-9D11-F0FA620307A1}" presName="parTx" presStyleLbl="revTx" presStyleIdx="2" presStyleCnt="3" custLinFactNeighborY="1135">
        <dgm:presLayoutVars>
          <dgm:chMax val="0"/>
          <dgm:chPref val="0"/>
        </dgm:presLayoutVars>
      </dgm:prSet>
      <dgm:spPr/>
    </dgm:pt>
  </dgm:ptLst>
  <dgm:cxnLst>
    <dgm:cxn modelId="{4FFE870A-5316-4E80-8BFA-C4B3CBD1B085}" srcId="{C2006914-B382-4B62-BE3C-551CE0B768F8}" destId="{714B3C88-A40E-4A85-AAE8-355512FB6D54}" srcOrd="0" destOrd="0" parTransId="{57D2A625-F491-4E04-843B-15ED8A7E1BE8}" sibTransId="{3129D809-2656-4342-91C5-1FB4AF69A51D}"/>
    <dgm:cxn modelId="{3ACEDE19-961A-418A-A95B-0AE9B7B5177D}" type="presOf" srcId="{9E1F797B-50A3-414E-8762-F69FEE166248}" destId="{1E188D3F-06BA-4333-9E55-7035F5F7CDEA}" srcOrd="0" destOrd="0" presId="urn:microsoft.com/office/officeart/2018/2/layout/IconVerticalSolidList"/>
    <dgm:cxn modelId="{D63C1A27-2BF9-4B4F-A257-F983121D68DA}" srcId="{9E1F797B-50A3-414E-8762-F69FEE166248}" destId="{C2006914-B382-4B62-BE3C-551CE0B768F8}" srcOrd="0" destOrd="0" parTransId="{5FCF2660-B853-4FA1-9FA7-7405ECC04ADC}" sibTransId="{87EFCEB3-CACC-4F71-98C7-49F5B7169DEA}"/>
    <dgm:cxn modelId="{56AD373E-5425-460B-8C45-8E8ECD62FB3B}" type="presOf" srcId="{714B3C88-A40E-4A85-AAE8-355512FB6D54}" destId="{46A0253D-DBE9-4286-B01F-7EE2810F95A9}" srcOrd="0" destOrd="0" presId="urn:microsoft.com/office/officeart/2018/2/layout/IconVerticalSolidList"/>
    <dgm:cxn modelId="{F96F585B-A045-42FD-AD5A-4DD3A4278E8D}" srcId="{C2006914-B382-4B62-BE3C-551CE0B768F8}" destId="{7F44B9E4-7540-4920-90A4-27A6989F158E}" srcOrd="1" destOrd="0" parTransId="{6DCF674C-9776-4088-92D4-9C4B2A68F444}" sibTransId="{77614719-AD7A-4B49-8992-E35E018A4353}"/>
    <dgm:cxn modelId="{831B4366-6607-47D4-B8DA-F0DCADC8FB67}" type="presOf" srcId="{FF5501FD-16C8-4CD8-9D11-F0FA620307A1}" destId="{EABD4BEC-BC0C-4B48-BE54-3AAD43D0361A}" srcOrd="0" destOrd="0" presId="urn:microsoft.com/office/officeart/2018/2/layout/IconVerticalSolidList"/>
    <dgm:cxn modelId="{FAC10D55-7613-41EF-8D7A-BE27D7E43166}" srcId="{9E1F797B-50A3-414E-8762-F69FEE166248}" destId="{FF5501FD-16C8-4CD8-9D11-F0FA620307A1}" srcOrd="1" destOrd="0" parTransId="{7BE33AF6-BC38-4B8A-99DA-2DF47138D4BB}" sibTransId="{65DF719E-FAB9-4E0C-AC0D-88BB52C74220}"/>
    <dgm:cxn modelId="{72405395-2D49-446A-BA5B-4093D3B55287}" type="presOf" srcId="{7F44B9E4-7540-4920-90A4-27A6989F158E}" destId="{46A0253D-DBE9-4286-B01F-7EE2810F95A9}" srcOrd="0" destOrd="1" presId="urn:microsoft.com/office/officeart/2018/2/layout/IconVerticalSolidList"/>
    <dgm:cxn modelId="{AF647DF8-E0EA-4750-AFBC-2D9F22BCE38D}" type="presOf" srcId="{C2006914-B382-4B62-BE3C-551CE0B768F8}" destId="{167379AD-63D3-46B2-A341-FC959F6BD0D3}" srcOrd="0" destOrd="0" presId="urn:microsoft.com/office/officeart/2018/2/layout/IconVerticalSolidList"/>
    <dgm:cxn modelId="{C505A665-9328-4B16-935B-4E81641FACCF}" type="presParOf" srcId="{1E188D3F-06BA-4333-9E55-7035F5F7CDEA}" destId="{789DEA1C-265A-4D24-B17D-2ABD8D1AD027}" srcOrd="0" destOrd="0" presId="urn:microsoft.com/office/officeart/2018/2/layout/IconVerticalSolidList"/>
    <dgm:cxn modelId="{711A543B-5566-40C8-BEAD-D3E19522CBEE}" type="presParOf" srcId="{789DEA1C-265A-4D24-B17D-2ABD8D1AD027}" destId="{98ABCD78-481F-40A5-8F8C-8E6AEC4068B4}" srcOrd="0" destOrd="0" presId="urn:microsoft.com/office/officeart/2018/2/layout/IconVerticalSolidList"/>
    <dgm:cxn modelId="{F9C2E05F-F1CB-4A77-9B40-57CE96BA56CD}" type="presParOf" srcId="{789DEA1C-265A-4D24-B17D-2ABD8D1AD027}" destId="{4D3ABB31-DA94-4E74-B67D-27ADBE1353C4}" srcOrd="1" destOrd="0" presId="urn:microsoft.com/office/officeart/2018/2/layout/IconVerticalSolidList"/>
    <dgm:cxn modelId="{4984A01C-731A-4962-A66A-6073C5412AC6}" type="presParOf" srcId="{789DEA1C-265A-4D24-B17D-2ABD8D1AD027}" destId="{834CC009-B479-47A5-A326-67431C36BBB4}" srcOrd="2" destOrd="0" presId="urn:microsoft.com/office/officeart/2018/2/layout/IconVerticalSolidList"/>
    <dgm:cxn modelId="{14BE0563-764A-453B-B67F-CDA37F896445}" type="presParOf" srcId="{789DEA1C-265A-4D24-B17D-2ABD8D1AD027}" destId="{167379AD-63D3-46B2-A341-FC959F6BD0D3}" srcOrd="3" destOrd="0" presId="urn:microsoft.com/office/officeart/2018/2/layout/IconVerticalSolidList"/>
    <dgm:cxn modelId="{8FFFFBC7-93D6-4786-8BEA-F82F847CFBC8}" type="presParOf" srcId="{789DEA1C-265A-4D24-B17D-2ABD8D1AD027}" destId="{46A0253D-DBE9-4286-B01F-7EE2810F95A9}" srcOrd="4" destOrd="0" presId="urn:microsoft.com/office/officeart/2018/2/layout/IconVerticalSolidList"/>
    <dgm:cxn modelId="{2757B58B-873E-44FF-92C8-4D52DF89C0E6}" type="presParOf" srcId="{1E188D3F-06BA-4333-9E55-7035F5F7CDEA}" destId="{348DBED3-A952-4907-B02B-DEB54D877BB2}" srcOrd="1" destOrd="0" presId="urn:microsoft.com/office/officeart/2018/2/layout/IconVerticalSolidList"/>
    <dgm:cxn modelId="{EB0A82D1-0B6A-499F-9E41-0957EDEFAA4E}" type="presParOf" srcId="{1E188D3F-06BA-4333-9E55-7035F5F7CDEA}" destId="{DC4D00E1-8F9D-4A1F-ACD7-97B1D91106B3}" srcOrd="2" destOrd="0" presId="urn:microsoft.com/office/officeart/2018/2/layout/IconVerticalSolidList"/>
    <dgm:cxn modelId="{D486240E-2752-4EC5-AF05-2CCC40600125}" type="presParOf" srcId="{DC4D00E1-8F9D-4A1F-ACD7-97B1D91106B3}" destId="{DB8E3BE8-A535-4C54-BBAA-F9B7E433FB58}" srcOrd="0" destOrd="0" presId="urn:microsoft.com/office/officeart/2018/2/layout/IconVerticalSolidList"/>
    <dgm:cxn modelId="{41C5EE32-42F4-4147-8DAA-35B15C29E45C}" type="presParOf" srcId="{DC4D00E1-8F9D-4A1F-ACD7-97B1D91106B3}" destId="{3EC33E7F-C9A3-491D-9FCF-5794C1F69230}" srcOrd="1" destOrd="0" presId="urn:microsoft.com/office/officeart/2018/2/layout/IconVerticalSolidList"/>
    <dgm:cxn modelId="{358C7CB6-CE0C-49F7-A9E3-D649DB6696DC}" type="presParOf" srcId="{DC4D00E1-8F9D-4A1F-ACD7-97B1D91106B3}" destId="{5BAB6B35-3CAB-4EDD-8C87-C2C7ECE70CF7}" srcOrd="2" destOrd="0" presId="urn:microsoft.com/office/officeart/2018/2/layout/IconVerticalSolidList"/>
    <dgm:cxn modelId="{0B9C7016-12CA-4EFD-B0AB-80474E2AB1DE}" type="presParOf" srcId="{DC4D00E1-8F9D-4A1F-ACD7-97B1D91106B3}" destId="{EABD4BEC-BC0C-4B48-BE54-3AAD43D036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2AF603-D703-439F-8BBF-C340715CD19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F2E2EE-CB5D-4734-BF4B-DF0DFA97D393}">
      <dgm:prSet custT="1"/>
      <dgm:spPr>
        <a:solidFill>
          <a:schemeClr val="bg1"/>
        </a:solidFill>
        <a:ln w="28575">
          <a:solidFill>
            <a:srgbClr val="C81918"/>
          </a:solidFill>
        </a:ln>
      </dgm:spPr>
      <dgm:t>
        <a:bodyPr/>
        <a:lstStyle/>
        <a:p>
          <a:pPr algn="ctr"/>
          <a:r>
            <a:rPr lang="fr-FR" sz="1600" dirty="0">
              <a:solidFill>
                <a:schemeClr val="tx1"/>
              </a:solidFill>
            </a:rPr>
            <a:t>Une sortie de la logique universitaire : création d’une super structure ENSP, sous la double tutelle MEN et MESRI, contrôlant les INSPÉ.</a:t>
          </a:r>
          <a:endParaRPr lang="en-US" sz="1600" dirty="0">
            <a:solidFill>
              <a:schemeClr val="tx1"/>
            </a:solidFill>
          </a:endParaRPr>
        </a:p>
      </dgm:t>
    </dgm:pt>
    <dgm:pt modelId="{C06D0CB5-5E07-4473-A7E5-1C67DE138DB3}" type="parTrans" cxnId="{1DAE660F-CE79-4EFD-98D6-9989470D6231}">
      <dgm:prSet/>
      <dgm:spPr/>
      <dgm:t>
        <a:bodyPr/>
        <a:lstStyle/>
        <a:p>
          <a:endParaRPr lang="en-US"/>
        </a:p>
      </dgm:t>
    </dgm:pt>
    <dgm:pt modelId="{8E5A6869-D9E6-4997-A559-331CA7668681}" type="sibTrans" cxnId="{1DAE660F-CE79-4EFD-98D6-9989470D6231}">
      <dgm:prSet/>
      <dgm:spPr>
        <a:solidFill>
          <a:srgbClr val="C81918">
            <a:alpha val="90000"/>
          </a:srgbClr>
        </a:solidFill>
      </dgm:spPr>
      <dgm:t>
        <a:bodyPr/>
        <a:lstStyle/>
        <a:p>
          <a:endParaRPr lang="en-US">
            <a:solidFill>
              <a:srgbClr val="C81918"/>
            </a:solidFill>
          </a:endParaRPr>
        </a:p>
      </dgm:t>
    </dgm:pt>
    <dgm:pt modelId="{AF15FD97-3AC3-4D7F-8AEC-628F37047D73}">
      <dgm:prSet custT="1"/>
      <dgm:spPr>
        <a:solidFill>
          <a:schemeClr val="bg1"/>
        </a:solidFill>
        <a:ln w="28575">
          <a:solidFill>
            <a:srgbClr val="C81918"/>
          </a:solidFill>
        </a:ln>
      </dgm:spPr>
      <dgm:t>
        <a:bodyPr/>
        <a:lstStyle/>
        <a:p>
          <a:pPr algn="ctr"/>
          <a:r>
            <a:rPr lang="fr-FR" sz="1600" dirty="0">
              <a:solidFill>
                <a:schemeClr val="tx1"/>
              </a:solidFill>
            </a:rPr>
            <a:t>Une caporalisation en marche pour passer d’un métier « de conception à un métier d’</a:t>
          </a:r>
          <a:r>
            <a:rPr lang="fr-FR" sz="1600" dirty="0" err="1">
              <a:solidFill>
                <a:schemeClr val="tx1"/>
              </a:solidFill>
            </a:rPr>
            <a:t>exécutant·e</a:t>
          </a:r>
          <a:r>
            <a:rPr lang="fr-FR" sz="1600" dirty="0">
              <a:solidFill>
                <a:schemeClr val="tx1"/>
              </a:solidFill>
            </a:rPr>
            <a:t> ».</a:t>
          </a:r>
          <a:endParaRPr lang="en-US" sz="1600" dirty="0">
            <a:solidFill>
              <a:schemeClr val="tx1"/>
            </a:solidFill>
          </a:endParaRPr>
        </a:p>
      </dgm:t>
    </dgm:pt>
    <dgm:pt modelId="{E6CDF189-7004-4D04-B1AE-957EAC4A691A}" type="parTrans" cxnId="{A57DFDF7-FAC3-4A24-9574-09E33209C349}">
      <dgm:prSet/>
      <dgm:spPr/>
      <dgm:t>
        <a:bodyPr/>
        <a:lstStyle/>
        <a:p>
          <a:endParaRPr lang="en-US"/>
        </a:p>
      </dgm:t>
    </dgm:pt>
    <dgm:pt modelId="{7E0488DB-13D7-41A6-A497-AC6C740454AF}" type="sibTrans" cxnId="{A57DFDF7-FAC3-4A24-9574-09E33209C349}">
      <dgm:prSet/>
      <dgm:spPr/>
      <dgm:t>
        <a:bodyPr/>
        <a:lstStyle/>
        <a:p>
          <a:endParaRPr lang="en-US"/>
        </a:p>
      </dgm:t>
    </dgm:pt>
    <dgm:pt modelId="{C063F432-8448-4C2A-B4CB-A42D20C1F920}" type="pres">
      <dgm:prSet presAssocID="{4C2AF603-D703-439F-8BBF-C340715CD194}" presName="Name0" presStyleCnt="0">
        <dgm:presLayoutVars>
          <dgm:dir/>
          <dgm:animLvl val="lvl"/>
          <dgm:resizeHandles val="exact"/>
        </dgm:presLayoutVars>
      </dgm:prSet>
      <dgm:spPr/>
    </dgm:pt>
    <dgm:pt modelId="{4D787D30-461C-404E-B4AA-493DD73F599A}" type="pres">
      <dgm:prSet presAssocID="{54F2E2EE-CB5D-4734-BF4B-DF0DFA97D39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3B07D4DB-F5DD-44F5-B227-0F95A211993F}" type="pres">
      <dgm:prSet presAssocID="{8E5A6869-D9E6-4997-A559-331CA7668681}" presName="parTxOnlySpace" presStyleCnt="0"/>
      <dgm:spPr/>
    </dgm:pt>
    <dgm:pt modelId="{DA407D52-7C73-4200-A037-3D9D96E44516}" type="pres">
      <dgm:prSet presAssocID="{AF15FD97-3AC3-4D7F-8AEC-628F37047D73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1DAE660F-CE79-4EFD-98D6-9989470D6231}" srcId="{4C2AF603-D703-439F-8BBF-C340715CD194}" destId="{54F2E2EE-CB5D-4734-BF4B-DF0DFA97D393}" srcOrd="0" destOrd="0" parTransId="{C06D0CB5-5E07-4473-A7E5-1C67DE138DB3}" sibTransId="{8E5A6869-D9E6-4997-A559-331CA7668681}"/>
    <dgm:cxn modelId="{A0C9B372-2B17-4624-BF5B-71650874D642}" type="presOf" srcId="{AF15FD97-3AC3-4D7F-8AEC-628F37047D73}" destId="{DA407D52-7C73-4200-A037-3D9D96E44516}" srcOrd="0" destOrd="0" presId="urn:microsoft.com/office/officeart/2005/8/layout/chevron1"/>
    <dgm:cxn modelId="{07D586A4-872F-49CD-8ED4-24D0930B5051}" type="presOf" srcId="{54F2E2EE-CB5D-4734-BF4B-DF0DFA97D393}" destId="{4D787D30-461C-404E-B4AA-493DD73F599A}" srcOrd="0" destOrd="0" presId="urn:microsoft.com/office/officeart/2005/8/layout/chevron1"/>
    <dgm:cxn modelId="{3C832DB0-77D0-4F74-B133-B6841BDFDB44}" type="presOf" srcId="{4C2AF603-D703-439F-8BBF-C340715CD194}" destId="{C063F432-8448-4C2A-B4CB-A42D20C1F920}" srcOrd="0" destOrd="0" presId="urn:microsoft.com/office/officeart/2005/8/layout/chevron1"/>
    <dgm:cxn modelId="{A57DFDF7-FAC3-4A24-9574-09E33209C349}" srcId="{4C2AF603-D703-439F-8BBF-C340715CD194}" destId="{AF15FD97-3AC3-4D7F-8AEC-628F37047D73}" srcOrd="1" destOrd="0" parTransId="{E6CDF189-7004-4D04-B1AE-957EAC4A691A}" sibTransId="{7E0488DB-13D7-41A6-A497-AC6C740454AF}"/>
    <dgm:cxn modelId="{2319C417-4BB5-4121-8738-002D1301B50D}" type="presParOf" srcId="{C063F432-8448-4C2A-B4CB-A42D20C1F920}" destId="{4D787D30-461C-404E-B4AA-493DD73F599A}" srcOrd="0" destOrd="0" presId="urn:microsoft.com/office/officeart/2005/8/layout/chevron1"/>
    <dgm:cxn modelId="{8CE46DCA-C473-48B4-A490-E3B8B547E64D}" type="presParOf" srcId="{C063F432-8448-4C2A-B4CB-A42D20C1F920}" destId="{3B07D4DB-F5DD-44F5-B227-0F95A211993F}" srcOrd="1" destOrd="0" presId="urn:microsoft.com/office/officeart/2005/8/layout/chevron1"/>
    <dgm:cxn modelId="{BBE77ED0-7AA1-4E60-A232-4AB812EF1F74}" type="presParOf" srcId="{C063F432-8448-4C2A-B4CB-A42D20C1F920}" destId="{DA407D52-7C73-4200-A037-3D9D96E4451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E23CC7-F496-449E-B5BD-311C352832D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4520281C-FEC3-4A7B-B78F-B00C8646408A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FR" sz="1600" dirty="0">
              <a:solidFill>
                <a:schemeClr val="tx1"/>
              </a:solidFill>
            </a:rPr>
            <a:t>Les pré-recrutements en licence d’étudiant·es avant un concours master en tenant une formation intégrée :</a:t>
          </a:r>
          <a:endParaRPr lang="en-US" sz="1600" dirty="0">
            <a:solidFill>
              <a:schemeClr val="tx1"/>
            </a:solidFill>
          </a:endParaRPr>
        </a:p>
      </dgm:t>
    </dgm:pt>
    <dgm:pt modelId="{FAB75451-9EEE-467E-A6C3-AB8091BF5C33}" type="parTrans" cxnId="{D6AF160B-D965-44F5-9ACE-14CE525227B5}">
      <dgm:prSet/>
      <dgm:spPr/>
      <dgm:t>
        <a:bodyPr/>
        <a:lstStyle/>
        <a:p>
          <a:endParaRPr lang="en-US"/>
        </a:p>
      </dgm:t>
    </dgm:pt>
    <dgm:pt modelId="{F347D24B-2A0B-42FE-ABED-5E8732ED3591}" type="sibTrans" cxnId="{D6AF160B-D965-44F5-9ACE-14CE525227B5}">
      <dgm:prSet/>
      <dgm:spPr/>
      <dgm:t>
        <a:bodyPr/>
        <a:lstStyle/>
        <a:p>
          <a:endParaRPr lang="en-US"/>
        </a:p>
      </dgm:t>
    </dgm:pt>
    <dgm:pt modelId="{9A376165-75B5-47EA-B7FE-8A2AEAB2BE81}">
      <dgm:prSet custT="1"/>
      <dgm:spPr/>
      <dgm:t>
        <a:bodyPr/>
        <a:lstStyle/>
        <a:p>
          <a:pPr marL="0">
            <a:lnSpc>
              <a:spcPct val="100000"/>
            </a:lnSpc>
          </a:pPr>
          <a:r>
            <a:rPr lang="fr-FR" sz="1400" dirty="0">
              <a:solidFill>
                <a:schemeClr val="tx1"/>
              </a:solidFill>
              <a:latin typeface="+mj-lt"/>
            </a:rPr>
            <a:t>- Précarité limitée ;</a:t>
          </a:r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1928FECC-1610-4FB2-BF53-A8A976BD64FD}" type="parTrans" cxnId="{95C38443-2F30-4164-92A8-C26DA201D100}">
      <dgm:prSet/>
      <dgm:spPr/>
      <dgm:t>
        <a:bodyPr/>
        <a:lstStyle/>
        <a:p>
          <a:endParaRPr lang="en-US"/>
        </a:p>
      </dgm:t>
    </dgm:pt>
    <dgm:pt modelId="{3FE60395-DF56-42FA-A510-B68F27E7E347}" type="sibTrans" cxnId="{95C38443-2F30-4164-92A8-C26DA201D100}">
      <dgm:prSet/>
      <dgm:spPr/>
      <dgm:t>
        <a:bodyPr/>
        <a:lstStyle/>
        <a:p>
          <a:endParaRPr lang="en-US"/>
        </a:p>
      </dgm:t>
    </dgm:pt>
    <dgm:pt modelId="{251B5313-A925-4406-B0C5-FB6A02376894}">
      <dgm:prSet custT="1"/>
      <dgm:spPr/>
      <dgm:t>
        <a:bodyPr/>
        <a:lstStyle/>
        <a:p>
          <a:pPr marL="176213" indent="-176213">
            <a:lnSpc>
              <a:spcPct val="100000"/>
            </a:lnSpc>
          </a:pPr>
          <a:r>
            <a:rPr lang="fr-FR" sz="1400" dirty="0">
              <a:solidFill>
                <a:schemeClr val="tx1"/>
              </a:solidFill>
              <a:latin typeface="+mj-lt"/>
            </a:rPr>
            <a:t>- Concours après expérience du face à face pédagogique et formation professionnalisante ;</a:t>
          </a:r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C5E1EAC8-34A7-4191-A8F0-B24988EFDB31}" type="parTrans" cxnId="{3F8AE77D-8FB9-4C53-B2A2-85AAE7062276}">
      <dgm:prSet/>
      <dgm:spPr/>
      <dgm:t>
        <a:bodyPr/>
        <a:lstStyle/>
        <a:p>
          <a:endParaRPr lang="en-US"/>
        </a:p>
      </dgm:t>
    </dgm:pt>
    <dgm:pt modelId="{7C1E8925-45EE-4F0E-84C4-68188F3F9AB2}" type="sibTrans" cxnId="{3F8AE77D-8FB9-4C53-B2A2-85AAE7062276}">
      <dgm:prSet/>
      <dgm:spPr/>
      <dgm:t>
        <a:bodyPr/>
        <a:lstStyle/>
        <a:p>
          <a:endParaRPr lang="en-US"/>
        </a:p>
      </dgm:t>
    </dgm:pt>
    <dgm:pt modelId="{8DC19300-819D-4D5F-877E-80D278A2751C}">
      <dgm:prSet custT="1"/>
      <dgm:spPr/>
      <dgm:t>
        <a:bodyPr/>
        <a:lstStyle/>
        <a:p>
          <a:pPr marL="176213" indent="-176213">
            <a:lnSpc>
              <a:spcPct val="100000"/>
            </a:lnSpc>
          </a:pPr>
          <a:r>
            <a:rPr lang="fr-FR" sz="1400" dirty="0">
              <a:solidFill>
                <a:schemeClr val="tx1"/>
              </a:solidFill>
              <a:latin typeface="+mj-lt"/>
            </a:rPr>
            <a:t>- Formation pratique, didactique, articulant recherche et terrain.</a:t>
          </a:r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52054EBB-24A5-4F65-A756-93694C48467E}" type="parTrans" cxnId="{BC947D63-8570-407B-840D-6BBEDEC8FF1E}">
      <dgm:prSet/>
      <dgm:spPr/>
      <dgm:t>
        <a:bodyPr/>
        <a:lstStyle/>
        <a:p>
          <a:endParaRPr lang="en-US"/>
        </a:p>
      </dgm:t>
    </dgm:pt>
    <dgm:pt modelId="{21C75656-EF74-4A1D-9327-B92C50E802B3}" type="sibTrans" cxnId="{BC947D63-8570-407B-840D-6BBEDEC8FF1E}">
      <dgm:prSet/>
      <dgm:spPr/>
      <dgm:t>
        <a:bodyPr/>
        <a:lstStyle/>
        <a:p>
          <a:endParaRPr lang="en-US"/>
        </a:p>
      </dgm:t>
    </dgm:pt>
    <dgm:pt modelId="{06A8FA76-CC47-425D-92E6-76B0795EA410}" type="pres">
      <dgm:prSet presAssocID="{97E23CC7-F496-449E-B5BD-311C352832DA}" presName="root" presStyleCnt="0">
        <dgm:presLayoutVars>
          <dgm:dir/>
          <dgm:resizeHandles val="exact"/>
        </dgm:presLayoutVars>
      </dgm:prSet>
      <dgm:spPr/>
    </dgm:pt>
    <dgm:pt modelId="{F096E667-E0DA-49B9-B57B-D636A102CDEE}" type="pres">
      <dgm:prSet presAssocID="{4520281C-FEC3-4A7B-B78F-B00C8646408A}" presName="compNode" presStyleCnt="0"/>
      <dgm:spPr/>
    </dgm:pt>
    <dgm:pt modelId="{5E628AE3-FA35-46F7-900D-C14EEABCB03F}" type="pres">
      <dgm:prSet presAssocID="{4520281C-FEC3-4A7B-B78F-B00C8646408A}" presName="bgRect" presStyleLbl="bgShp" presStyleIdx="0" presStyleCnt="1" custScaleY="227261"/>
      <dgm:spPr>
        <a:solidFill>
          <a:schemeClr val="bg1"/>
        </a:solidFill>
        <a:ln w="9525">
          <a:solidFill>
            <a:srgbClr val="C81918"/>
          </a:solidFill>
        </a:ln>
      </dgm:spPr>
    </dgm:pt>
    <dgm:pt modelId="{1EBEF7DC-A66F-440C-BEEE-89DE9C2871F7}" type="pres">
      <dgm:prSet presAssocID="{4520281C-FEC3-4A7B-B78F-B00C8646408A}" presName="iconRect" presStyleLbl="nod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3CB893CC-AEB3-4305-9053-0086698A18A9}" type="pres">
      <dgm:prSet presAssocID="{4520281C-FEC3-4A7B-B78F-B00C8646408A}" presName="spaceRect" presStyleCnt="0"/>
      <dgm:spPr/>
    </dgm:pt>
    <dgm:pt modelId="{EBBB3734-CCA4-4E6D-868E-97078DE9F9B3}" type="pres">
      <dgm:prSet presAssocID="{4520281C-FEC3-4A7B-B78F-B00C8646408A}" presName="parTx" presStyleLbl="revTx" presStyleIdx="0" presStyleCnt="2" custScaleX="96715" custScaleY="117675" custLinFactNeighborX="-7809" custLinFactNeighborY="5122">
        <dgm:presLayoutVars>
          <dgm:chMax val="0"/>
          <dgm:chPref val="0"/>
        </dgm:presLayoutVars>
      </dgm:prSet>
      <dgm:spPr/>
    </dgm:pt>
    <dgm:pt modelId="{EB175DFB-8911-4166-9E20-CC29A3E0560C}" type="pres">
      <dgm:prSet presAssocID="{4520281C-FEC3-4A7B-B78F-B00C8646408A}" presName="desTx" presStyleLbl="revTx" presStyleIdx="1" presStyleCnt="2" custScaleX="106391" custScaleY="148661" custLinFactNeighborX="335" custLinFactNeighborY="8472">
        <dgm:presLayoutVars/>
      </dgm:prSet>
      <dgm:spPr/>
    </dgm:pt>
  </dgm:ptLst>
  <dgm:cxnLst>
    <dgm:cxn modelId="{7C4B9705-04CD-4F15-BA67-048943B02CFF}" type="presOf" srcId="{251B5313-A925-4406-B0C5-FB6A02376894}" destId="{EB175DFB-8911-4166-9E20-CC29A3E0560C}" srcOrd="0" destOrd="1" presId="urn:microsoft.com/office/officeart/2018/2/layout/IconVerticalSolidList"/>
    <dgm:cxn modelId="{D6AF160B-D965-44F5-9ACE-14CE525227B5}" srcId="{97E23CC7-F496-449E-B5BD-311C352832DA}" destId="{4520281C-FEC3-4A7B-B78F-B00C8646408A}" srcOrd="0" destOrd="0" parTransId="{FAB75451-9EEE-467E-A6C3-AB8091BF5C33}" sibTransId="{F347D24B-2A0B-42FE-ABED-5E8732ED3591}"/>
    <dgm:cxn modelId="{47A45714-7134-404D-9200-232C708E2AB8}" type="presOf" srcId="{97E23CC7-F496-449E-B5BD-311C352832DA}" destId="{06A8FA76-CC47-425D-92E6-76B0795EA410}" srcOrd="0" destOrd="0" presId="urn:microsoft.com/office/officeart/2018/2/layout/IconVerticalSolidList"/>
    <dgm:cxn modelId="{BFE7F82C-0E0B-4971-BD82-5EDE0A7BC8E1}" type="presOf" srcId="{9A376165-75B5-47EA-B7FE-8A2AEAB2BE81}" destId="{EB175DFB-8911-4166-9E20-CC29A3E0560C}" srcOrd="0" destOrd="0" presId="urn:microsoft.com/office/officeart/2018/2/layout/IconVerticalSolidList"/>
    <dgm:cxn modelId="{BC947D63-8570-407B-840D-6BBEDEC8FF1E}" srcId="{4520281C-FEC3-4A7B-B78F-B00C8646408A}" destId="{8DC19300-819D-4D5F-877E-80D278A2751C}" srcOrd="2" destOrd="0" parTransId="{52054EBB-24A5-4F65-A756-93694C48467E}" sibTransId="{21C75656-EF74-4A1D-9327-B92C50E802B3}"/>
    <dgm:cxn modelId="{95C38443-2F30-4164-92A8-C26DA201D100}" srcId="{4520281C-FEC3-4A7B-B78F-B00C8646408A}" destId="{9A376165-75B5-47EA-B7FE-8A2AEAB2BE81}" srcOrd="0" destOrd="0" parTransId="{1928FECC-1610-4FB2-BF53-A8A976BD64FD}" sibTransId="{3FE60395-DF56-42FA-A510-B68F27E7E347}"/>
    <dgm:cxn modelId="{345A974A-E71D-4D89-9B7B-9AD54048492F}" type="presOf" srcId="{4520281C-FEC3-4A7B-B78F-B00C8646408A}" destId="{EBBB3734-CCA4-4E6D-868E-97078DE9F9B3}" srcOrd="0" destOrd="0" presId="urn:microsoft.com/office/officeart/2018/2/layout/IconVerticalSolidList"/>
    <dgm:cxn modelId="{3F8AE77D-8FB9-4C53-B2A2-85AAE7062276}" srcId="{4520281C-FEC3-4A7B-B78F-B00C8646408A}" destId="{251B5313-A925-4406-B0C5-FB6A02376894}" srcOrd="1" destOrd="0" parTransId="{C5E1EAC8-34A7-4191-A8F0-B24988EFDB31}" sibTransId="{7C1E8925-45EE-4F0E-84C4-68188F3F9AB2}"/>
    <dgm:cxn modelId="{5FBC2E83-8A2C-466B-A31D-5CAB0946899B}" type="presOf" srcId="{8DC19300-819D-4D5F-877E-80D278A2751C}" destId="{EB175DFB-8911-4166-9E20-CC29A3E0560C}" srcOrd="0" destOrd="2" presId="urn:microsoft.com/office/officeart/2018/2/layout/IconVerticalSolidList"/>
    <dgm:cxn modelId="{1F971F2B-51BE-4514-BAE6-D6C4A242F5C3}" type="presParOf" srcId="{06A8FA76-CC47-425D-92E6-76B0795EA410}" destId="{F096E667-E0DA-49B9-B57B-D636A102CDEE}" srcOrd="0" destOrd="0" presId="urn:microsoft.com/office/officeart/2018/2/layout/IconVerticalSolidList"/>
    <dgm:cxn modelId="{131F2CEE-F9C8-4986-A25B-20931F7BFE8E}" type="presParOf" srcId="{F096E667-E0DA-49B9-B57B-D636A102CDEE}" destId="{5E628AE3-FA35-46F7-900D-C14EEABCB03F}" srcOrd="0" destOrd="0" presId="urn:microsoft.com/office/officeart/2018/2/layout/IconVerticalSolidList"/>
    <dgm:cxn modelId="{D56949BA-335D-4580-B87E-04D84F07722A}" type="presParOf" srcId="{F096E667-E0DA-49B9-B57B-D636A102CDEE}" destId="{1EBEF7DC-A66F-440C-BEEE-89DE9C2871F7}" srcOrd="1" destOrd="0" presId="urn:microsoft.com/office/officeart/2018/2/layout/IconVerticalSolidList"/>
    <dgm:cxn modelId="{873D9E1E-3AD7-4618-AC33-4DD664A3A2E3}" type="presParOf" srcId="{F096E667-E0DA-49B9-B57B-D636A102CDEE}" destId="{3CB893CC-AEB3-4305-9053-0086698A18A9}" srcOrd="2" destOrd="0" presId="urn:microsoft.com/office/officeart/2018/2/layout/IconVerticalSolidList"/>
    <dgm:cxn modelId="{E0DC7832-5C4F-4BEC-A675-273E93746CC8}" type="presParOf" srcId="{F096E667-E0DA-49B9-B57B-D636A102CDEE}" destId="{EBBB3734-CCA4-4E6D-868E-97078DE9F9B3}" srcOrd="3" destOrd="0" presId="urn:microsoft.com/office/officeart/2018/2/layout/IconVerticalSolidList"/>
    <dgm:cxn modelId="{E159C5DC-77F3-4C8A-98F3-B7B18A01AEB7}" type="presParOf" srcId="{F096E667-E0DA-49B9-B57B-D636A102CDEE}" destId="{EB175DFB-8911-4166-9E20-CC29A3E0560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93FD9B-E0C0-4578-A699-C16E7EE0B663}" type="doc">
      <dgm:prSet loTypeId="urn:microsoft.com/office/officeart/2018/2/layout/IconCircleList" loCatId="icon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9A8F397-4C36-4D38-9540-0DBF8BBE0427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FR" sz="1600" dirty="0"/>
            <a:t>Le devenir des masters MEEF dans l’articulation </a:t>
          </a:r>
          <a:br>
            <a:rPr lang="fr-FR" sz="1600" dirty="0"/>
          </a:br>
          <a:r>
            <a:rPr lang="fr-FR" sz="1600" dirty="0"/>
            <a:t>INSPÉ-ENSP.</a:t>
          </a:r>
          <a:endParaRPr lang="en-US" sz="1600" dirty="0"/>
        </a:p>
      </dgm:t>
    </dgm:pt>
    <dgm:pt modelId="{5398F68C-F752-4BFE-A130-EFF8C155D818}" type="parTrans" cxnId="{7E8FA1F3-AE1E-4DF2-A787-13B8AB6AF117}">
      <dgm:prSet/>
      <dgm:spPr/>
      <dgm:t>
        <a:bodyPr/>
        <a:lstStyle/>
        <a:p>
          <a:endParaRPr lang="en-US"/>
        </a:p>
      </dgm:t>
    </dgm:pt>
    <dgm:pt modelId="{378D8EF7-0ECD-44E8-B03D-D180A60CE6DF}" type="sibTrans" cxnId="{7E8FA1F3-AE1E-4DF2-A787-13B8AB6AF11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509F424-59C0-4F1C-B981-E36089DA68C0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FR" sz="1600" dirty="0"/>
            <a:t>La place en INSPÉ des non </a:t>
          </a:r>
          <a:r>
            <a:rPr lang="fr-FR" sz="1600" dirty="0" err="1"/>
            <a:t>lauréat·es</a:t>
          </a:r>
          <a:r>
            <a:rPr lang="fr-FR" sz="1600" dirty="0"/>
            <a:t> de concours.</a:t>
          </a:r>
          <a:endParaRPr lang="en-US" sz="1600" dirty="0"/>
        </a:p>
      </dgm:t>
    </dgm:pt>
    <dgm:pt modelId="{B3015CD0-799B-4D54-A7E0-94CA6886CF8B}" type="parTrans" cxnId="{44962827-45DE-4AD7-8586-66B4C0A5CFA5}">
      <dgm:prSet/>
      <dgm:spPr/>
      <dgm:t>
        <a:bodyPr/>
        <a:lstStyle/>
        <a:p>
          <a:endParaRPr lang="en-US"/>
        </a:p>
      </dgm:t>
    </dgm:pt>
    <dgm:pt modelId="{D977BA61-DD9F-4134-B728-34FBC211A840}" type="sibTrans" cxnId="{44962827-45DE-4AD7-8586-66B4C0A5CFA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C0C7009-C583-4CB4-ACF6-4A81033E940F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FR" sz="1600" dirty="0"/>
            <a:t>Les modules spécifiques en </a:t>
          </a:r>
          <a:br>
            <a:rPr lang="fr-FR" sz="1600" dirty="0"/>
          </a:br>
          <a:r>
            <a:rPr lang="fr-FR" sz="1600" dirty="0"/>
            <a:t>L2-L3.</a:t>
          </a:r>
          <a:endParaRPr lang="en-US" sz="1600" dirty="0"/>
        </a:p>
      </dgm:t>
    </dgm:pt>
    <dgm:pt modelId="{36001B5E-8BA5-428B-ACA8-5BC82FFADEE2}" type="parTrans" cxnId="{9E8F90DD-E620-4ACB-AB5C-E7B3A5F9FF27}">
      <dgm:prSet/>
      <dgm:spPr/>
      <dgm:t>
        <a:bodyPr/>
        <a:lstStyle/>
        <a:p>
          <a:endParaRPr lang="en-US"/>
        </a:p>
      </dgm:t>
    </dgm:pt>
    <dgm:pt modelId="{DB1BCFE5-0155-4AAD-A0E8-9642E1DAE08C}" type="sibTrans" cxnId="{9E8F90DD-E620-4ACB-AB5C-E7B3A5F9FF27}">
      <dgm:prSet/>
      <dgm:spPr/>
      <dgm:t>
        <a:bodyPr/>
        <a:lstStyle/>
        <a:p>
          <a:endParaRPr lang="en-US"/>
        </a:p>
      </dgm:t>
    </dgm:pt>
    <dgm:pt modelId="{AF777DE5-FD06-4B00-A1DA-DBFDF684E18C}" type="pres">
      <dgm:prSet presAssocID="{C193FD9B-E0C0-4578-A699-C16E7EE0B663}" presName="root" presStyleCnt="0">
        <dgm:presLayoutVars>
          <dgm:dir/>
          <dgm:resizeHandles val="exact"/>
        </dgm:presLayoutVars>
      </dgm:prSet>
      <dgm:spPr/>
    </dgm:pt>
    <dgm:pt modelId="{D348EDD3-58BF-490B-9955-0E0201FDE9AD}" type="pres">
      <dgm:prSet presAssocID="{C193FD9B-E0C0-4578-A699-C16E7EE0B663}" presName="container" presStyleCnt="0">
        <dgm:presLayoutVars>
          <dgm:dir/>
          <dgm:resizeHandles val="exact"/>
        </dgm:presLayoutVars>
      </dgm:prSet>
      <dgm:spPr/>
    </dgm:pt>
    <dgm:pt modelId="{DFC86A26-3254-4C6A-9B8A-5FB333E1541A}" type="pres">
      <dgm:prSet presAssocID="{99A8F397-4C36-4D38-9540-0DBF8BBE0427}" presName="compNode" presStyleCnt="0"/>
      <dgm:spPr/>
    </dgm:pt>
    <dgm:pt modelId="{B6B07E6B-E087-4EF7-A3EB-75FD61FDE0A6}" type="pres">
      <dgm:prSet presAssocID="{99A8F397-4C36-4D38-9540-0DBF8BBE0427}" presName="iconBgRect" presStyleLbl="bgShp" presStyleIdx="0" presStyleCnt="3" custLinFactNeighborX="5952"/>
      <dgm:spPr/>
    </dgm:pt>
    <dgm:pt modelId="{0D135B24-C523-413C-8F69-936830599E69}" type="pres">
      <dgm:prSet presAssocID="{99A8F397-4C36-4D38-9540-0DBF8BBE0427}" presName="iconRect" presStyleLbl="node1" presStyleIdx="0" presStyleCnt="3" custLinFactNeighborX="1026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EB7B297A-40D1-4FA3-BB96-5B97CC9BB70F}" type="pres">
      <dgm:prSet presAssocID="{99A8F397-4C36-4D38-9540-0DBF8BBE0427}" presName="spaceRect" presStyleCnt="0"/>
      <dgm:spPr/>
    </dgm:pt>
    <dgm:pt modelId="{F11C91AF-B0BE-42F3-8D4F-709BB84EFAEB}" type="pres">
      <dgm:prSet presAssocID="{99A8F397-4C36-4D38-9540-0DBF8BBE0427}" presName="textRect" presStyleLbl="revTx" presStyleIdx="0" presStyleCnt="3" custScaleY="151910">
        <dgm:presLayoutVars>
          <dgm:chMax val="1"/>
          <dgm:chPref val="1"/>
        </dgm:presLayoutVars>
      </dgm:prSet>
      <dgm:spPr/>
    </dgm:pt>
    <dgm:pt modelId="{06EE78AE-95F6-4347-955E-C94860AF2CD4}" type="pres">
      <dgm:prSet presAssocID="{378D8EF7-0ECD-44E8-B03D-D180A60CE6DF}" presName="sibTrans" presStyleLbl="sibTrans2D1" presStyleIdx="0" presStyleCnt="0"/>
      <dgm:spPr/>
    </dgm:pt>
    <dgm:pt modelId="{65830422-835A-41E5-9776-2EAE4FED923B}" type="pres">
      <dgm:prSet presAssocID="{C509F424-59C0-4F1C-B981-E36089DA68C0}" presName="compNode" presStyleCnt="0"/>
      <dgm:spPr/>
    </dgm:pt>
    <dgm:pt modelId="{E5F016CD-F89C-4542-8D15-104AE652CBC6}" type="pres">
      <dgm:prSet presAssocID="{C509F424-59C0-4F1C-B981-E36089DA68C0}" presName="iconBgRect" presStyleLbl="bgShp" presStyleIdx="1" presStyleCnt="3" custLinFactNeighborX="1984"/>
      <dgm:spPr/>
    </dgm:pt>
    <dgm:pt modelId="{8980DD32-A3F8-462B-936A-CE72802502FA}" type="pres">
      <dgm:prSet presAssocID="{C509F424-59C0-4F1C-B981-E36089DA68C0}" presName="iconRect" presStyleLbl="node1" presStyleIdx="1" presStyleCnt="3" custLinFactNeighborX="342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ophée"/>
        </a:ext>
      </dgm:extLst>
    </dgm:pt>
    <dgm:pt modelId="{BDE0ACAF-AF77-4123-9DFF-07785432366E}" type="pres">
      <dgm:prSet presAssocID="{C509F424-59C0-4F1C-B981-E36089DA68C0}" presName="spaceRect" presStyleCnt="0"/>
      <dgm:spPr/>
    </dgm:pt>
    <dgm:pt modelId="{BE0758D5-51FE-42CF-83E9-A5BD1AB926E1}" type="pres">
      <dgm:prSet presAssocID="{C509F424-59C0-4F1C-B981-E36089DA68C0}" presName="textRect" presStyleLbl="revTx" presStyleIdx="1" presStyleCnt="3">
        <dgm:presLayoutVars>
          <dgm:chMax val="1"/>
          <dgm:chPref val="1"/>
        </dgm:presLayoutVars>
      </dgm:prSet>
      <dgm:spPr/>
    </dgm:pt>
    <dgm:pt modelId="{2250BAF1-C970-4370-84B1-804E65765250}" type="pres">
      <dgm:prSet presAssocID="{D977BA61-DD9F-4134-B728-34FBC211A840}" presName="sibTrans" presStyleLbl="sibTrans2D1" presStyleIdx="0" presStyleCnt="0"/>
      <dgm:spPr/>
    </dgm:pt>
    <dgm:pt modelId="{9C6D7C16-B30A-4AE5-8980-9805F4EB3A06}" type="pres">
      <dgm:prSet presAssocID="{7C0C7009-C583-4CB4-ACF6-4A81033E940F}" presName="compNode" presStyleCnt="0"/>
      <dgm:spPr/>
    </dgm:pt>
    <dgm:pt modelId="{A6FDC2D2-0021-4349-A604-6C1FDEB1E55F}" type="pres">
      <dgm:prSet presAssocID="{7C0C7009-C583-4CB4-ACF6-4A81033E940F}" presName="iconBgRect" presStyleLbl="bgShp" presStyleIdx="2" presStyleCnt="3" custLinFactNeighborX="9920" custLinFactNeighborY="-4960"/>
      <dgm:spPr/>
    </dgm:pt>
    <dgm:pt modelId="{75ADA092-162D-4F19-AD21-EA14D8A05D59}" type="pres">
      <dgm:prSet presAssocID="{7C0C7009-C583-4CB4-ACF6-4A81033E940F}" presName="iconRect" presStyleLbl="node1" presStyleIdx="2" presStyleCnt="3" custLinFactNeighborX="17110" custLinFactNeighborY="-855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grenages"/>
        </a:ext>
      </dgm:extLst>
    </dgm:pt>
    <dgm:pt modelId="{9CA4A16E-831F-4733-80AC-1313A51883EE}" type="pres">
      <dgm:prSet presAssocID="{7C0C7009-C583-4CB4-ACF6-4A81033E940F}" presName="spaceRect" presStyleCnt="0"/>
      <dgm:spPr/>
    </dgm:pt>
    <dgm:pt modelId="{27912828-8938-4347-A9B4-8A73D2B00930}" type="pres">
      <dgm:prSet presAssocID="{7C0C7009-C583-4CB4-ACF6-4A81033E940F}" presName="textRect" presStyleLbl="revTx" presStyleIdx="2" presStyleCnt="3" custLinFactNeighborX="-11907">
        <dgm:presLayoutVars>
          <dgm:chMax val="1"/>
          <dgm:chPref val="1"/>
        </dgm:presLayoutVars>
      </dgm:prSet>
      <dgm:spPr/>
    </dgm:pt>
  </dgm:ptLst>
  <dgm:cxnLst>
    <dgm:cxn modelId="{01842308-D292-48A3-91C9-0632D0B5D4DC}" type="presOf" srcId="{C509F424-59C0-4F1C-B981-E36089DA68C0}" destId="{BE0758D5-51FE-42CF-83E9-A5BD1AB926E1}" srcOrd="0" destOrd="0" presId="urn:microsoft.com/office/officeart/2018/2/layout/IconCircleList"/>
    <dgm:cxn modelId="{A5BFA110-D39C-4581-BEEA-23D9C4D04913}" type="presOf" srcId="{C193FD9B-E0C0-4578-A699-C16E7EE0B663}" destId="{AF777DE5-FD06-4B00-A1DA-DBFDF684E18C}" srcOrd="0" destOrd="0" presId="urn:microsoft.com/office/officeart/2018/2/layout/IconCircleList"/>
    <dgm:cxn modelId="{44962827-45DE-4AD7-8586-66B4C0A5CFA5}" srcId="{C193FD9B-E0C0-4578-A699-C16E7EE0B663}" destId="{C509F424-59C0-4F1C-B981-E36089DA68C0}" srcOrd="1" destOrd="0" parTransId="{B3015CD0-799B-4D54-A7E0-94CA6886CF8B}" sibTransId="{D977BA61-DD9F-4134-B728-34FBC211A840}"/>
    <dgm:cxn modelId="{8CE6242A-484C-4327-97F6-2B0A1E134DA4}" type="presOf" srcId="{99A8F397-4C36-4D38-9540-0DBF8BBE0427}" destId="{F11C91AF-B0BE-42F3-8D4F-709BB84EFAEB}" srcOrd="0" destOrd="0" presId="urn:microsoft.com/office/officeart/2018/2/layout/IconCircleList"/>
    <dgm:cxn modelId="{4DE35F39-0ABC-46EC-AEBC-334FEC1DCC4F}" type="presOf" srcId="{D977BA61-DD9F-4134-B728-34FBC211A840}" destId="{2250BAF1-C970-4370-84B1-804E65765250}" srcOrd="0" destOrd="0" presId="urn:microsoft.com/office/officeart/2018/2/layout/IconCircleList"/>
    <dgm:cxn modelId="{6C545C47-9F10-4EB9-947A-E3EEF9A26EFF}" type="presOf" srcId="{378D8EF7-0ECD-44E8-B03D-D180A60CE6DF}" destId="{06EE78AE-95F6-4347-955E-C94860AF2CD4}" srcOrd="0" destOrd="0" presId="urn:microsoft.com/office/officeart/2018/2/layout/IconCircleList"/>
    <dgm:cxn modelId="{641B30A0-CE1A-4BEB-A5B6-98E7FE45B28C}" type="presOf" srcId="{7C0C7009-C583-4CB4-ACF6-4A81033E940F}" destId="{27912828-8938-4347-A9B4-8A73D2B00930}" srcOrd="0" destOrd="0" presId="urn:microsoft.com/office/officeart/2018/2/layout/IconCircleList"/>
    <dgm:cxn modelId="{9E8F90DD-E620-4ACB-AB5C-E7B3A5F9FF27}" srcId="{C193FD9B-E0C0-4578-A699-C16E7EE0B663}" destId="{7C0C7009-C583-4CB4-ACF6-4A81033E940F}" srcOrd="2" destOrd="0" parTransId="{36001B5E-8BA5-428B-ACA8-5BC82FFADEE2}" sibTransId="{DB1BCFE5-0155-4AAD-A0E8-9642E1DAE08C}"/>
    <dgm:cxn modelId="{7E8FA1F3-AE1E-4DF2-A787-13B8AB6AF117}" srcId="{C193FD9B-E0C0-4578-A699-C16E7EE0B663}" destId="{99A8F397-4C36-4D38-9540-0DBF8BBE0427}" srcOrd="0" destOrd="0" parTransId="{5398F68C-F752-4BFE-A130-EFF8C155D818}" sibTransId="{378D8EF7-0ECD-44E8-B03D-D180A60CE6DF}"/>
    <dgm:cxn modelId="{EA4D0D1F-826B-40AE-97E5-44166CEA8F25}" type="presParOf" srcId="{AF777DE5-FD06-4B00-A1DA-DBFDF684E18C}" destId="{D348EDD3-58BF-490B-9955-0E0201FDE9AD}" srcOrd="0" destOrd="0" presId="urn:microsoft.com/office/officeart/2018/2/layout/IconCircleList"/>
    <dgm:cxn modelId="{D9E5C822-31A9-408A-86A4-AC6127C13D82}" type="presParOf" srcId="{D348EDD3-58BF-490B-9955-0E0201FDE9AD}" destId="{DFC86A26-3254-4C6A-9B8A-5FB333E1541A}" srcOrd="0" destOrd="0" presId="urn:microsoft.com/office/officeart/2018/2/layout/IconCircleList"/>
    <dgm:cxn modelId="{155A4B16-AD4F-4667-BDFA-9097A0565BC2}" type="presParOf" srcId="{DFC86A26-3254-4C6A-9B8A-5FB333E1541A}" destId="{B6B07E6B-E087-4EF7-A3EB-75FD61FDE0A6}" srcOrd="0" destOrd="0" presId="urn:microsoft.com/office/officeart/2018/2/layout/IconCircleList"/>
    <dgm:cxn modelId="{EDABE8AB-E42A-4372-859B-BD44BAC391DE}" type="presParOf" srcId="{DFC86A26-3254-4C6A-9B8A-5FB333E1541A}" destId="{0D135B24-C523-413C-8F69-936830599E69}" srcOrd="1" destOrd="0" presId="urn:microsoft.com/office/officeart/2018/2/layout/IconCircleList"/>
    <dgm:cxn modelId="{B98439D5-3918-42C0-A324-65FED8199A14}" type="presParOf" srcId="{DFC86A26-3254-4C6A-9B8A-5FB333E1541A}" destId="{EB7B297A-40D1-4FA3-BB96-5B97CC9BB70F}" srcOrd="2" destOrd="0" presId="urn:microsoft.com/office/officeart/2018/2/layout/IconCircleList"/>
    <dgm:cxn modelId="{491F473D-F9B9-4C6F-AB16-2A13A0A43ECB}" type="presParOf" srcId="{DFC86A26-3254-4C6A-9B8A-5FB333E1541A}" destId="{F11C91AF-B0BE-42F3-8D4F-709BB84EFAEB}" srcOrd="3" destOrd="0" presId="urn:microsoft.com/office/officeart/2018/2/layout/IconCircleList"/>
    <dgm:cxn modelId="{9F7749F6-D3A3-454A-97E2-F6F827CEED7B}" type="presParOf" srcId="{D348EDD3-58BF-490B-9955-0E0201FDE9AD}" destId="{06EE78AE-95F6-4347-955E-C94860AF2CD4}" srcOrd="1" destOrd="0" presId="urn:microsoft.com/office/officeart/2018/2/layout/IconCircleList"/>
    <dgm:cxn modelId="{302FD341-7AFF-481E-9D3D-22EED2510EDA}" type="presParOf" srcId="{D348EDD3-58BF-490B-9955-0E0201FDE9AD}" destId="{65830422-835A-41E5-9776-2EAE4FED923B}" srcOrd="2" destOrd="0" presId="urn:microsoft.com/office/officeart/2018/2/layout/IconCircleList"/>
    <dgm:cxn modelId="{AFDA9113-93DD-402C-B0EC-998A7EA60EE6}" type="presParOf" srcId="{65830422-835A-41E5-9776-2EAE4FED923B}" destId="{E5F016CD-F89C-4542-8D15-104AE652CBC6}" srcOrd="0" destOrd="0" presId="urn:microsoft.com/office/officeart/2018/2/layout/IconCircleList"/>
    <dgm:cxn modelId="{F717FB05-D9C3-4F53-9352-3321F5341BCA}" type="presParOf" srcId="{65830422-835A-41E5-9776-2EAE4FED923B}" destId="{8980DD32-A3F8-462B-936A-CE72802502FA}" srcOrd="1" destOrd="0" presId="urn:microsoft.com/office/officeart/2018/2/layout/IconCircleList"/>
    <dgm:cxn modelId="{3FD06658-0253-4836-B674-DF5865E2B65F}" type="presParOf" srcId="{65830422-835A-41E5-9776-2EAE4FED923B}" destId="{BDE0ACAF-AF77-4123-9DFF-07785432366E}" srcOrd="2" destOrd="0" presId="urn:microsoft.com/office/officeart/2018/2/layout/IconCircleList"/>
    <dgm:cxn modelId="{DDA67879-5258-4408-826F-1B40FA3B5B70}" type="presParOf" srcId="{65830422-835A-41E5-9776-2EAE4FED923B}" destId="{BE0758D5-51FE-42CF-83E9-A5BD1AB926E1}" srcOrd="3" destOrd="0" presId="urn:microsoft.com/office/officeart/2018/2/layout/IconCircleList"/>
    <dgm:cxn modelId="{CB5B2350-68CC-44F7-8957-C4410A20E67B}" type="presParOf" srcId="{D348EDD3-58BF-490B-9955-0E0201FDE9AD}" destId="{2250BAF1-C970-4370-84B1-804E65765250}" srcOrd="3" destOrd="0" presId="urn:microsoft.com/office/officeart/2018/2/layout/IconCircleList"/>
    <dgm:cxn modelId="{C6D4C9A1-BB69-43E7-B6D2-60B991AB9141}" type="presParOf" srcId="{D348EDD3-58BF-490B-9955-0E0201FDE9AD}" destId="{9C6D7C16-B30A-4AE5-8980-9805F4EB3A06}" srcOrd="4" destOrd="0" presId="urn:microsoft.com/office/officeart/2018/2/layout/IconCircleList"/>
    <dgm:cxn modelId="{C788FEC4-40EE-463D-BE55-77FC6DF9BE4F}" type="presParOf" srcId="{9C6D7C16-B30A-4AE5-8980-9805F4EB3A06}" destId="{A6FDC2D2-0021-4349-A604-6C1FDEB1E55F}" srcOrd="0" destOrd="0" presId="urn:microsoft.com/office/officeart/2018/2/layout/IconCircleList"/>
    <dgm:cxn modelId="{E59D9C19-66C2-4328-B54D-792B138DFBD0}" type="presParOf" srcId="{9C6D7C16-B30A-4AE5-8980-9805F4EB3A06}" destId="{75ADA092-162D-4F19-AD21-EA14D8A05D59}" srcOrd="1" destOrd="0" presId="urn:microsoft.com/office/officeart/2018/2/layout/IconCircleList"/>
    <dgm:cxn modelId="{3C2D6683-7F61-488F-BC6C-7C21B37F1414}" type="presParOf" srcId="{9C6D7C16-B30A-4AE5-8980-9805F4EB3A06}" destId="{9CA4A16E-831F-4733-80AC-1313A51883EE}" srcOrd="2" destOrd="0" presId="urn:microsoft.com/office/officeart/2018/2/layout/IconCircleList"/>
    <dgm:cxn modelId="{B787EDBC-6CEA-41F2-B89D-B151B89B9AAC}" type="presParOf" srcId="{9C6D7C16-B30A-4AE5-8980-9805F4EB3A06}" destId="{27912828-8938-4347-A9B4-8A73D2B0093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043A3E-49A7-45CA-B798-9A7A41D7244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20710C9-FA93-494C-BBA4-7744364551C5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Annonce de E. Macron sur le 1</a:t>
          </a:r>
          <a:r>
            <a:rPr lang="fr-FR" baseline="30000" dirty="0"/>
            <a:t>er</a:t>
          </a:r>
          <a:r>
            <a:rPr lang="fr-FR" dirty="0"/>
            <a:t> degré vendredi matin 5 avril.</a:t>
          </a:r>
          <a:endParaRPr lang="en-US" dirty="0"/>
        </a:p>
      </dgm:t>
    </dgm:pt>
    <dgm:pt modelId="{70AF43F6-E94C-4E19-A492-968148403EE7}" type="parTrans" cxnId="{04D7C18A-6F3F-4ACF-B423-1B1E37653B3D}">
      <dgm:prSet/>
      <dgm:spPr/>
      <dgm:t>
        <a:bodyPr/>
        <a:lstStyle/>
        <a:p>
          <a:endParaRPr lang="en-US"/>
        </a:p>
      </dgm:t>
    </dgm:pt>
    <dgm:pt modelId="{D718D727-49A3-4D6D-9C12-BA3B728A4D3A}" type="sibTrans" cxnId="{04D7C18A-6F3F-4ACF-B423-1B1E37653B3D}">
      <dgm:prSet/>
      <dgm:spPr/>
      <dgm:t>
        <a:bodyPr/>
        <a:lstStyle/>
        <a:p>
          <a:endParaRPr lang="en-US"/>
        </a:p>
      </dgm:t>
    </dgm:pt>
    <dgm:pt modelId="{5BF12E4B-ABB8-45F1-861D-C19712FDED4C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fr-FR" dirty="0"/>
            <a:t>Dépêche AEF à la suite d'un brief presse de l’Élysée vendredi soir : généralisation du concours </a:t>
          </a:r>
          <a:r>
            <a:rPr lang="fr-FR" dirty="0" err="1"/>
            <a:t>L3</a:t>
          </a:r>
          <a:r>
            <a:rPr lang="fr-FR" dirty="0"/>
            <a:t> au second degré, lauréats de </a:t>
          </a:r>
          <a:r>
            <a:rPr lang="fr-FR" dirty="0" err="1"/>
            <a:t>M1</a:t>
          </a:r>
          <a:r>
            <a:rPr lang="fr-FR" dirty="0"/>
            <a:t> rémunérés 1 400 €, rien sur la transition.</a:t>
          </a:r>
          <a:endParaRPr lang="en-US" dirty="0"/>
        </a:p>
      </dgm:t>
    </dgm:pt>
    <dgm:pt modelId="{1435EF7F-E477-4372-9ACA-070144E2AC5B}" type="parTrans" cxnId="{561BA00D-91D1-4E6A-9852-4B4930E5D0BE}">
      <dgm:prSet/>
      <dgm:spPr/>
      <dgm:t>
        <a:bodyPr/>
        <a:lstStyle/>
        <a:p>
          <a:endParaRPr lang="en-US"/>
        </a:p>
      </dgm:t>
    </dgm:pt>
    <dgm:pt modelId="{6098E1ED-5A17-44CF-84FE-31CAE26E7E4F}" type="sibTrans" cxnId="{561BA00D-91D1-4E6A-9852-4B4930E5D0BE}">
      <dgm:prSet/>
      <dgm:spPr/>
      <dgm:t>
        <a:bodyPr/>
        <a:lstStyle/>
        <a:p>
          <a:endParaRPr lang="en-US"/>
        </a:p>
      </dgm:t>
    </dgm:pt>
    <dgm:pt modelId="{9D6266E3-04C9-4D8B-BC29-3133698A1960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fr-FR" dirty="0"/>
            <a:t>Interview de N. </a:t>
          </a:r>
          <a:r>
            <a:rPr lang="fr-FR" dirty="0" err="1"/>
            <a:t>Belloubet</a:t>
          </a:r>
          <a:r>
            <a:rPr lang="fr-FR" dirty="0"/>
            <a:t> dimanche 7 avril : rémunération à 900 €, transition sur un an à 2 concours.</a:t>
          </a:r>
          <a:endParaRPr lang="en-US" dirty="0"/>
        </a:p>
      </dgm:t>
    </dgm:pt>
    <dgm:pt modelId="{9811A841-24C6-4A99-8925-FC36E8356A1D}" type="parTrans" cxnId="{766AC4C1-D4A6-4615-B60F-B089657EB820}">
      <dgm:prSet/>
      <dgm:spPr/>
      <dgm:t>
        <a:bodyPr/>
        <a:lstStyle/>
        <a:p>
          <a:endParaRPr lang="en-US"/>
        </a:p>
      </dgm:t>
    </dgm:pt>
    <dgm:pt modelId="{86F743B8-F6B4-4B3E-BE45-F63FA24A04C1}" type="sibTrans" cxnId="{766AC4C1-D4A6-4615-B60F-B089657EB820}">
      <dgm:prSet/>
      <dgm:spPr/>
      <dgm:t>
        <a:bodyPr/>
        <a:lstStyle/>
        <a:p>
          <a:endParaRPr lang="en-US"/>
        </a:p>
      </dgm:t>
    </dgm:pt>
    <dgm:pt modelId="{B6179E9C-F0E8-43C3-A586-901AD64D8447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fr-FR" dirty="0"/>
            <a:t>Rencontre S. Retailleau et organisations syndicales mardi 9 avril : 2 années de transition avec 2 concours.</a:t>
          </a:r>
          <a:endParaRPr lang="en-US" dirty="0"/>
        </a:p>
      </dgm:t>
    </dgm:pt>
    <dgm:pt modelId="{B24BD0A5-077F-4DE0-956E-B9B9DAFCBBD8}" type="parTrans" cxnId="{6EBC6D7A-1A30-42FE-8335-02AA7CED1598}">
      <dgm:prSet/>
      <dgm:spPr/>
      <dgm:t>
        <a:bodyPr/>
        <a:lstStyle/>
        <a:p>
          <a:endParaRPr lang="en-US"/>
        </a:p>
      </dgm:t>
    </dgm:pt>
    <dgm:pt modelId="{C12CA050-6A79-457A-B6E4-0F1A324890E0}" type="sibTrans" cxnId="{6EBC6D7A-1A30-42FE-8335-02AA7CED1598}">
      <dgm:prSet/>
      <dgm:spPr/>
      <dgm:t>
        <a:bodyPr/>
        <a:lstStyle/>
        <a:p>
          <a:endParaRPr lang="en-US"/>
        </a:p>
      </dgm:t>
    </dgm:pt>
    <dgm:pt modelId="{6E45F8E7-07B6-45BA-9E82-A4CED3112DCB}" type="pres">
      <dgm:prSet presAssocID="{A0043A3E-49A7-45CA-B798-9A7A41D72440}" presName="root" presStyleCnt="0">
        <dgm:presLayoutVars>
          <dgm:dir/>
          <dgm:resizeHandles val="exact"/>
        </dgm:presLayoutVars>
      </dgm:prSet>
      <dgm:spPr/>
    </dgm:pt>
    <dgm:pt modelId="{0A2D39D8-E61E-4510-AA01-6DDA496046D8}" type="pres">
      <dgm:prSet presAssocID="{520710C9-FA93-494C-BBA4-7744364551C5}" presName="compNode" presStyleCnt="0"/>
      <dgm:spPr/>
    </dgm:pt>
    <dgm:pt modelId="{A9DE1C9E-66FA-42A7-AD1D-44914328EADF}" type="pres">
      <dgm:prSet presAssocID="{520710C9-FA93-494C-BBA4-7744364551C5}" presName="bgRect" presStyleLbl="bgShp" presStyleIdx="0" presStyleCnt="4"/>
      <dgm:spPr>
        <a:solidFill>
          <a:schemeClr val="bg1"/>
        </a:solidFill>
        <a:ln w="9525">
          <a:solidFill>
            <a:srgbClr val="C81918"/>
          </a:solidFill>
        </a:ln>
      </dgm:spPr>
    </dgm:pt>
    <dgm:pt modelId="{65E79993-163F-46E1-95E2-5B7B2D635DE7}" type="pres">
      <dgm:prSet presAssocID="{520710C9-FA93-494C-BBA4-7744364551C5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</dgm:pt>
    <dgm:pt modelId="{D4B21E41-D463-48B3-82E5-72953274D46B}" type="pres">
      <dgm:prSet presAssocID="{520710C9-FA93-494C-BBA4-7744364551C5}" presName="spaceRect" presStyleCnt="0"/>
      <dgm:spPr/>
    </dgm:pt>
    <dgm:pt modelId="{F294F885-1DDE-445A-8DD9-56F8714DD2C0}" type="pres">
      <dgm:prSet presAssocID="{520710C9-FA93-494C-BBA4-7744364551C5}" presName="parTx" presStyleLbl="revTx" presStyleIdx="0" presStyleCnt="4">
        <dgm:presLayoutVars>
          <dgm:chMax val="0"/>
          <dgm:chPref val="0"/>
        </dgm:presLayoutVars>
      </dgm:prSet>
      <dgm:spPr/>
    </dgm:pt>
    <dgm:pt modelId="{28E1B85E-23FE-42A1-9794-B2FCEE5D29A0}" type="pres">
      <dgm:prSet presAssocID="{D718D727-49A3-4D6D-9C12-BA3B728A4D3A}" presName="sibTrans" presStyleCnt="0"/>
      <dgm:spPr/>
    </dgm:pt>
    <dgm:pt modelId="{AF2FF0B0-E39C-44C2-8E92-BFF234B584FE}" type="pres">
      <dgm:prSet presAssocID="{5BF12E4B-ABB8-45F1-861D-C19712FDED4C}" presName="compNode" presStyleCnt="0"/>
      <dgm:spPr/>
    </dgm:pt>
    <dgm:pt modelId="{00B1B42C-85D2-47D7-A161-EBF8AC6AFE7F}" type="pres">
      <dgm:prSet presAssocID="{5BF12E4B-ABB8-45F1-861D-C19712FDED4C}" presName="bgRect" presStyleLbl="bgShp" presStyleIdx="1" presStyleCnt="4"/>
      <dgm:spPr>
        <a:solidFill>
          <a:schemeClr val="bg1"/>
        </a:solidFill>
        <a:ln w="9525">
          <a:solidFill>
            <a:srgbClr val="C81918"/>
          </a:solidFill>
        </a:ln>
      </dgm:spPr>
    </dgm:pt>
    <dgm:pt modelId="{51B7FE5B-BCD8-4252-ACFE-5CAB67860A99}" type="pres">
      <dgm:prSet presAssocID="{5BF12E4B-ABB8-45F1-861D-C19712FDED4C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ée"/>
        </a:ext>
      </dgm:extLst>
    </dgm:pt>
    <dgm:pt modelId="{0BAA6B74-B845-4270-BB78-1F96340955BE}" type="pres">
      <dgm:prSet presAssocID="{5BF12E4B-ABB8-45F1-861D-C19712FDED4C}" presName="spaceRect" presStyleCnt="0"/>
      <dgm:spPr/>
    </dgm:pt>
    <dgm:pt modelId="{C79D829A-F192-444D-A83C-E604834B0CF0}" type="pres">
      <dgm:prSet presAssocID="{5BF12E4B-ABB8-45F1-861D-C19712FDED4C}" presName="parTx" presStyleLbl="revTx" presStyleIdx="1" presStyleCnt="4">
        <dgm:presLayoutVars>
          <dgm:chMax val="0"/>
          <dgm:chPref val="0"/>
        </dgm:presLayoutVars>
      </dgm:prSet>
      <dgm:spPr/>
    </dgm:pt>
    <dgm:pt modelId="{8A412A76-3060-4CFC-8477-B22E67CF5439}" type="pres">
      <dgm:prSet presAssocID="{6098E1ED-5A17-44CF-84FE-31CAE26E7E4F}" presName="sibTrans" presStyleCnt="0"/>
      <dgm:spPr/>
    </dgm:pt>
    <dgm:pt modelId="{EC69C2C7-04C4-4092-A84A-71C9078C8EE6}" type="pres">
      <dgm:prSet presAssocID="{9D6266E3-04C9-4D8B-BC29-3133698A1960}" presName="compNode" presStyleCnt="0"/>
      <dgm:spPr/>
    </dgm:pt>
    <dgm:pt modelId="{A3833064-6DEE-4C80-833A-CBA2D1D46463}" type="pres">
      <dgm:prSet presAssocID="{9D6266E3-04C9-4D8B-BC29-3133698A1960}" presName="bgRect" presStyleLbl="bgShp" presStyleIdx="2" presStyleCnt="4"/>
      <dgm:spPr>
        <a:solidFill>
          <a:schemeClr val="bg1"/>
        </a:solidFill>
        <a:ln w="9525">
          <a:solidFill>
            <a:srgbClr val="C81918"/>
          </a:solidFill>
        </a:ln>
      </dgm:spPr>
    </dgm:pt>
    <dgm:pt modelId="{4AAB3437-7EBE-437A-B18F-CC0C31ABD1D8}" type="pres">
      <dgm:prSet presAssocID="{9D6266E3-04C9-4D8B-BC29-3133698A1960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gent"/>
        </a:ext>
      </dgm:extLst>
    </dgm:pt>
    <dgm:pt modelId="{952F2281-6F38-4398-BFDD-F02C0B599206}" type="pres">
      <dgm:prSet presAssocID="{9D6266E3-04C9-4D8B-BC29-3133698A1960}" presName="spaceRect" presStyleCnt="0"/>
      <dgm:spPr/>
    </dgm:pt>
    <dgm:pt modelId="{F7E973B5-421C-4080-AFF9-CC33E198730F}" type="pres">
      <dgm:prSet presAssocID="{9D6266E3-04C9-4D8B-BC29-3133698A1960}" presName="parTx" presStyleLbl="revTx" presStyleIdx="2" presStyleCnt="4">
        <dgm:presLayoutVars>
          <dgm:chMax val="0"/>
          <dgm:chPref val="0"/>
        </dgm:presLayoutVars>
      </dgm:prSet>
      <dgm:spPr/>
    </dgm:pt>
    <dgm:pt modelId="{A82A8562-1AF4-4E15-837E-BEDB54661301}" type="pres">
      <dgm:prSet presAssocID="{86F743B8-F6B4-4B3E-BE45-F63FA24A04C1}" presName="sibTrans" presStyleCnt="0"/>
      <dgm:spPr/>
    </dgm:pt>
    <dgm:pt modelId="{AED2086E-9268-4851-853E-5B051B098248}" type="pres">
      <dgm:prSet presAssocID="{B6179E9C-F0E8-43C3-A586-901AD64D8447}" presName="compNode" presStyleCnt="0"/>
      <dgm:spPr/>
    </dgm:pt>
    <dgm:pt modelId="{259933FE-AFA2-4D13-8E26-620B0CDA1A66}" type="pres">
      <dgm:prSet presAssocID="{B6179E9C-F0E8-43C3-A586-901AD64D8447}" presName="bgRect" presStyleLbl="bgShp" presStyleIdx="3" presStyleCnt="4"/>
      <dgm:spPr>
        <a:solidFill>
          <a:schemeClr val="bg1"/>
        </a:solidFill>
        <a:ln w="9525">
          <a:solidFill>
            <a:srgbClr val="C81918"/>
          </a:solidFill>
        </a:ln>
      </dgm:spPr>
    </dgm:pt>
    <dgm:pt modelId="{0CDAC022-F91D-43A2-B636-BFAD814777CE}" type="pres">
      <dgm:prSet presAssocID="{B6179E9C-F0E8-43C3-A586-901AD64D8447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éunion"/>
        </a:ext>
      </dgm:extLst>
    </dgm:pt>
    <dgm:pt modelId="{67DA50F8-0DB8-4AEF-BAD2-F0E1E722DF53}" type="pres">
      <dgm:prSet presAssocID="{B6179E9C-F0E8-43C3-A586-901AD64D8447}" presName="spaceRect" presStyleCnt="0"/>
      <dgm:spPr/>
    </dgm:pt>
    <dgm:pt modelId="{F4AF071F-6300-4901-A71A-C492B327FF41}" type="pres">
      <dgm:prSet presAssocID="{B6179E9C-F0E8-43C3-A586-901AD64D844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61BA00D-91D1-4E6A-9852-4B4930E5D0BE}" srcId="{A0043A3E-49A7-45CA-B798-9A7A41D72440}" destId="{5BF12E4B-ABB8-45F1-861D-C19712FDED4C}" srcOrd="1" destOrd="0" parTransId="{1435EF7F-E477-4372-9ACA-070144E2AC5B}" sibTransId="{6098E1ED-5A17-44CF-84FE-31CAE26E7E4F}"/>
    <dgm:cxn modelId="{99C2FA44-ACDD-40C7-AE56-36040F1922AA}" type="presOf" srcId="{9D6266E3-04C9-4D8B-BC29-3133698A1960}" destId="{F7E973B5-421C-4080-AFF9-CC33E198730F}" srcOrd="0" destOrd="0" presId="urn:microsoft.com/office/officeart/2018/2/layout/IconVerticalSolidList"/>
    <dgm:cxn modelId="{6EBC6D7A-1A30-42FE-8335-02AA7CED1598}" srcId="{A0043A3E-49A7-45CA-B798-9A7A41D72440}" destId="{B6179E9C-F0E8-43C3-A586-901AD64D8447}" srcOrd="3" destOrd="0" parTransId="{B24BD0A5-077F-4DE0-956E-B9B9DAFCBBD8}" sibTransId="{C12CA050-6A79-457A-B6E4-0F1A324890E0}"/>
    <dgm:cxn modelId="{7348638A-0FCD-4F13-89E3-2F556A28EA31}" type="presOf" srcId="{5BF12E4B-ABB8-45F1-861D-C19712FDED4C}" destId="{C79D829A-F192-444D-A83C-E604834B0CF0}" srcOrd="0" destOrd="0" presId="urn:microsoft.com/office/officeart/2018/2/layout/IconVerticalSolidList"/>
    <dgm:cxn modelId="{9EF4A28A-38FA-43EC-BF66-760639E29C35}" type="presOf" srcId="{A0043A3E-49A7-45CA-B798-9A7A41D72440}" destId="{6E45F8E7-07B6-45BA-9E82-A4CED3112DCB}" srcOrd="0" destOrd="0" presId="urn:microsoft.com/office/officeart/2018/2/layout/IconVerticalSolidList"/>
    <dgm:cxn modelId="{04D7C18A-6F3F-4ACF-B423-1B1E37653B3D}" srcId="{A0043A3E-49A7-45CA-B798-9A7A41D72440}" destId="{520710C9-FA93-494C-BBA4-7744364551C5}" srcOrd="0" destOrd="0" parTransId="{70AF43F6-E94C-4E19-A492-968148403EE7}" sibTransId="{D718D727-49A3-4D6D-9C12-BA3B728A4D3A}"/>
    <dgm:cxn modelId="{4F04E88B-8337-4AD1-AC7D-80BD944AACEB}" type="presOf" srcId="{B6179E9C-F0E8-43C3-A586-901AD64D8447}" destId="{F4AF071F-6300-4901-A71A-C492B327FF41}" srcOrd="0" destOrd="0" presId="urn:microsoft.com/office/officeart/2018/2/layout/IconVerticalSolidList"/>
    <dgm:cxn modelId="{335F9A98-75C1-4744-8C51-C7844FDB59FA}" type="presOf" srcId="{520710C9-FA93-494C-BBA4-7744364551C5}" destId="{F294F885-1DDE-445A-8DD9-56F8714DD2C0}" srcOrd="0" destOrd="0" presId="urn:microsoft.com/office/officeart/2018/2/layout/IconVerticalSolidList"/>
    <dgm:cxn modelId="{766AC4C1-D4A6-4615-B60F-B089657EB820}" srcId="{A0043A3E-49A7-45CA-B798-9A7A41D72440}" destId="{9D6266E3-04C9-4D8B-BC29-3133698A1960}" srcOrd="2" destOrd="0" parTransId="{9811A841-24C6-4A99-8925-FC36E8356A1D}" sibTransId="{86F743B8-F6B4-4B3E-BE45-F63FA24A04C1}"/>
    <dgm:cxn modelId="{8EE4B637-49B5-4E82-ABEB-0B98311AA107}" type="presParOf" srcId="{6E45F8E7-07B6-45BA-9E82-A4CED3112DCB}" destId="{0A2D39D8-E61E-4510-AA01-6DDA496046D8}" srcOrd="0" destOrd="0" presId="urn:microsoft.com/office/officeart/2018/2/layout/IconVerticalSolidList"/>
    <dgm:cxn modelId="{93780E76-B2FF-484E-B951-9DC80B1959BD}" type="presParOf" srcId="{0A2D39D8-E61E-4510-AA01-6DDA496046D8}" destId="{A9DE1C9E-66FA-42A7-AD1D-44914328EADF}" srcOrd="0" destOrd="0" presId="urn:microsoft.com/office/officeart/2018/2/layout/IconVerticalSolidList"/>
    <dgm:cxn modelId="{BA25F6AC-1BCA-43AF-84E1-7DA81D81A0E0}" type="presParOf" srcId="{0A2D39D8-E61E-4510-AA01-6DDA496046D8}" destId="{65E79993-163F-46E1-95E2-5B7B2D635DE7}" srcOrd="1" destOrd="0" presId="urn:microsoft.com/office/officeart/2018/2/layout/IconVerticalSolidList"/>
    <dgm:cxn modelId="{DD100DBE-E950-47DD-878C-74B77C2E404F}" type="presParOf" srcId="{0A2D39D8-E61E-4510-AA01-6DDA496046D8}" destId="{D4B21E41-D463-48B3-82E5-72953274D46B}" srcOrd="2" destOrd="0" presId="urn:microsoft.com/office/officeart/2018/2/layout/IconVerticalSolidList"/>
    <dgm:cxn modelId="{92D010BE-86D5-4150-B050-1812DF9CABA6}" type="presParOf" srcId="{0A2D39D8-E61E-4510-AA01-6DDA496046D8}" destId="{F294F885-1DDE-445A-8DD9-56F8714DD2C0}" srcOrd="3" destOrd="0" presId="urn:microsoft.com/office/officeart/2018/2/layout/IconVerticalSolidList"/>
    <dgm:cxn modelId="{8DE48957-6A28-4F12-925A-CAA804363821}" type="presParOf" srcId="{6E45F8E7-07B6-45BA-9E82-A4CED3112DCB}" destId="{28E1B85E-23FE-42A1-9794-B2FCEE5D29A0}" srcOrd="1" destOrd="0" presId="urn:microsoft.com/office/officeart/2018/2/layout/IconVerticalSolidList"/>
    <dgm:cxn modelId="{F8E9619B-40C3-4218-907E-B20640C679E7}" type="presParOf" srcId="{6E45F8E7-07B6-45BA-9E82-A4CED3112DCB}" destId="{AF2FF0B0-E39C-44C2-8E92-BFF234B584FE}" srcOrd="2" destOrd="0" presId="urn:microsoft.com/office/officeart/2018/2/layout/IconVerticalSolidList"/>
    <dgm:cxn modelId="{DE962606-2F97-479B-953E-BAC678970B3B}" type="presParOf" srcId="{AF2FF0B0-E39C-44C2-8E92-BFF234B584FE}" destId="{00B1B42C-85D2-47D7-A161-EBF8AC6AFE7F}" srcOrd="0" destOrd="0" presId="urn:microsoft.com/office/officeart/2018/2/layout/IconVerticalSolidList"/>
    <dgm:cxn modelId="{20A1AA61-C470-48DD-A248-867F2FD1AEDE}" type="presParOf" srcId="{AF2FF0B0-E39C-44C2-8E92-BFF234B584FE}" destId="{51B7FE5B-BCD8-4252-ACFE-5CAB67860A99}" srcOrd="1" destOrd="0" presId="urn:microsoft.com/office/officeart/2018/2/layout/IconVerticalSolidList"/>
    <dgm:cxn modelId="{2BDD002A-3A3B-485D-8726-85A00FC68FFE}" type="presParOf" srcId="{AF2FF0B0-E39C-44C2-8E92-BFF234B584FE}" destId="{0BAA6B74-B845-4270-BB78-1F96340955BE}" srcOrd="2" destOrd="0" presId="urn:microsoft.com/office/officeart/2018/2/layout/IconVerticalSolidList"/>
    <dgm:cxn modelId="{E5D07A7F-F6DA-4B6C-B9DF-BBD7F3BCA3D8}" type="presParOf" srcId="{AF2FF0B0-E39C-44C2-8E92-BFF234B584FE}" destId="{C79D829A-F192-444D-A83C-E604834B0CF0}" srcOrd="3" destOrd="0" presId="urn:microsoft.com/office/officeart/2018/2/layout/IconVerticalSolidList"/>
    <dgm:cxn modelId="{F20CD036-9AFC-4D20-BB71-927E6729DD43}" type="presParOf" srcId="{6E45F8E7-07B6-45BA-9E82-A4CED3112DCB}" destId="{8A412A76-3060-4CFC-8477-B22E67CF5439}" srcOrd="3" destOrd="0" presId="urn:microsoft.com/office/officeart/2018/2/layout/IconVerticalSolidList"/>
    <dgm:cxn modelId="{E819817D-87F4-4A63-834C-71F7C53FA60F}" type="presParOf" srcId="{6E45F8E7-07B6-45BA-9E82-A4CED3112DCB}" destId="{EC69C2C7-04C4-4092-A84A-71C9078C8EE6}" srcOrd="4" destOrd="0" presId="urn:microsoft.com/office/officeart/2018/2/layout/IconVerticalSolidList"/>
    <dgm:cxn modelId="{F09B3E6A-E250-4203-8C32-C5B40DB43C99}" type="presParOf" srcId="{EC69C2C7-04C4-4092-A84A-71C9078C8EE6}" destId="{A3833064-6DEE-4C80-833A-CBA2D1D46463}" srcOrd="0" destOrd="0" presId="urn:microsoft.com/office/officeart/2018/2/layout/IconVerticalSolidList"/>
    <dgm:cxn modelId="{D2C78429-33D3-48CA-84F9-D6C760FD5808}" type="presParOf" srcId="{EC69C2C7-04C4-4092-A84A-71C9078C8EE6}" destId="{4AAB3437-7EBE-437A-B18F-CC0C31ABD1D8}" srcOrd="1" destOrd="0" presId="urn:microsoft.com/office/officeart/2018/2/layout/IconVerticalSolidList"/>
    <dgm:cxn modelId="{88FDD56D-DA39-46E7-90F6-5D9D1BE6AC0C}" type="presParOf" srcId="{EC69C2C7-04C4-4092-A84A-71C9078C8EE6}" destId="{952F2281-6F38-4398-BFDD-F02C0B599206}" srcOrd="2" destOrd="0" presId="urn:microsoft.com/office/officeart/2018/2/layout/IconVerticalSolidList"/>
    <dgm:cxn modelId="{68424D94-8F56-4DFD-99F4-F259E6C546C9}" type="presParOf" srcId="{EC69C2C7-04C4-4092-A84A-71C9078C8EE6}" destId="{F7E973B5-421C-4080-AFF9-CC33E198730F}" srcOrd="3" destOrd="0" presId="urn:microsoft.com/office/officeart/2018/2/layout/IconVerticalSolidList"/>
    <dgm:cxn modelId="{ED6785F3-DF11-4F6F-AED4-BC80F09C300B}" type="presParOf" srcId="{6E45F8E7-07B6-45BA-9E82-A4CED3112DCB}" destId="{A82A8562-1AF4-4E15-837E-BEDB54661301}" srcOrd="5" destOrd="0" presId="urn:microsoft.com/office/officeart/2018/2/layout/IconVerticalSolidList"/>
    <dgm:cxn modelId="{A2E2BCE2-C8D3-46E0-80CC-20495491997A}" type="presParOf" srcId="{6E45F8E7-07B6-45BA-9E82-A4CED3112DCB}" destId="{AED2086E-9268-4851-853E-5B051B098248}" srcOrd="6" destOrd="0" presId="urn:microsoft.com/office/officeart/2018/2/layout/IconVerticalSolidList"/>
    <dgm:cxn modelId="{4863D06B-16DE-4FA0-8EAD-3E4F2CC18B26}" type="presParOf" srcId="{AED2086E-9268-4851-853E-5B051B098248}" destId="{259933FE-AFA2-4D13-8E26-620B0CDA1A66}" srcOrd="0" destOrd="0" presId="urn:microsoft.com/office/officeart/2018/2/layout/IconVerticalSolidList"/>
    <dgm:cxn modelId="{93FA200B-41DE-49E7-A5F7-305A5846A32C}" type="presParOf" srcId="{AED2086E-9268-4851-853E-5B051B098248}" destId="{0CDAC022-F91D-43A2-B636-BFAD814777CE}" srcOrd="1" destOrd="0" presId="urn:microsoft.com/office/officeart/2018/2/layout/IconVerticalSolidList"/>
    <dgm:cxn modelId="{D39AF9B6-7955-4CF1-94CA-C01388E28C1E}" type="presParOf" srcId="{AED2086E-9268-4851-853E-5B051B098248}" destId="{67DA50F8-0DB8-4AEF-BAD2-F0E1E722DF53}" srcOrd="2" destOrd="0" presId="urn:microsoft.com/office/officeart/2018/2/layout/IconVerticalSolidList"/>
    <dgm:cxn modelId="{F725D831-4B96-428D-A0B8-121DDA1D05A4}" type="presParOf" srcId="{AED2086E-9268-4851-853E-5B051B098248}" destId="{F4AF071F-6300-4901-A71A-C492B327FF41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8702B9-491B-4E06-B915-30DF34D81245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F20522-0232-4043-9A30-54F9248558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200" dirty="0"/>
            <a:t>Nous </a:t>
          </a:r>
          <a:r>
            <a:rPr lang="en-US" sz="1200" dirty="0" err="1"/>
            <a:t>n’avons</a:t>
          </a:r>
          <a:r>
            <a:rPr lang="en-US" sz="1200" dirty="0"/>
            <a:t> pas de souci </a:t>
          </a:r>
          <a:r>
            <a:rPr lang="en-US" sz="1200" dirty="0" err="1"/>
            <a:t>d’attractivité</a:t>
          </a:r>
          <a:r>
            <a:rPr lang="en-US" sz="1200" dirty="0"/>
            <a:t>, nous </a:t>
          </a:r>
          <a:r>
            <a:rPr lang="en-US" sz="1200" dirty="0" err="1"/>
            <a:t>avons</a:t>
          </a:r>
          <a:r>
            <a:rPr lang="en-US" sz="1200" dirty="0"/>
            <a:t> un </a:t>
          </a:r>
          <a:r>
            <a:rPr lang="en-US" sz="1200" dirty="0" err="1"/>
            <a:t>problème</a:t>
          </a:r>
          <a:r>
            <a:rPr lang="en-US" sz="1200" dirty="0"/>
            <a:t> de </a:t>
          </a:r>
          <a:r>
            <a:rPr lang="en-US" sz="1200" dirty="0" err="1"/>
            <a:t>postes</a:t>
          </a:r>
          <a:r>
            <a:rPr lang="en-US" sz="1200" dirty="0"/>
            <a:t>.</a:t>
          </a:r>
        </a:p>
        <a:p>
          <a:pPr>
            <a:lnSpc>
              <a:spcPct val="100000"/>
            </a:lnSpc>
          </a:pPr>
          <a:r>
            <a:rPr lang="en-US" sz="1200" dirty="0"/>
            <a:t>4 </a:t>
          </a:r>
          <a:r>
            <a:rPr lang="en-US" sz="1200" dirty="0" err="1"/>
            <a:t>candidat·es</a:t>
          </a:r>
          <a:r>
            <a:rPr lang="en-US" sz="1200" dirty="0"/>
            <a:t> pour un poste.</a:t>
          </a:r>
        </a:p>
      </dgm:t>
    </dgm:pt>
    <dgm:pt modelId="{5DD77ACF-9A06-4F47-9B2F-30D6918C0511}" type="parTrans" cxnId="{FE9516A6-213C-4213-A729-562858704C8F}">
      <dgm:prSet/>
      <dgm:spPr/>
      <dgm:t>
        <a:bodyPr/>
        <a:lstStyle/>
        <a:p>
          <a:endParaRPr lang="en-US" sz="2000"/>
        </a:p>
      </dgm:t>
    </dgm:pt>
    <dgm:pt modelId="{81D72149-5C87-4965-B754-4E9B442FD502}" type="sibTrans" cxnId="{FE9516A6-213C-4213-A729-562858704C8F}">
      <dgm:prSet/>
      <dgm:spPr/>
      <dgm:t>
        <a:bodyPr/>
        <a:lstStyle/>
        <a:p>
          <a:endParaRPr lang="en-US" sz="2000"/>
        </a:p>
      </dgm:t>
    </dgm:pt>
    <dgm:pt modelId="{F5D3A115-3E1E-4D05-BF97-D6D9004CECA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200" dirty="0"/>
            <a:t>684 </a:t>
          </a:r>
          <a:r>
            <a:rPr lang="en-US" sz="1200" dirty="0" err="1"/>
            <a:t>postes</a:t>
          </a:r>
          <a:r>
            <a:rPr lang="en-US" sz="1200" dirty="0"/>
            <a:t> environ, </a:t>
          </a:r>
          <a:br>
            <a:rPr lang="en-US" sz="1200" dirty="0"/>
          </a:br>
          <a:r>
            <a:rPr lang="en-US" sz="1200" dirty="0"/>
            <a:t>1 500 </a:t>
          </a:r>
          <a:r>
            <a:rPr lang="en-US" sz="1200" dirty="0" err="1"/>
            <a:t>nécessaires</a:t>
          </a:r>
          <a:r>
            <a:rPr lang="en-US" sz="1200" dirty="0"/>
            <a:t> pour </a:t>
          </a:r>
          <a:r>
            <a:rPr lang="en-US" sz="1200" dirty="0" err="1"/>
            <a:t>retrouver</a:t>
          </a:r>
          <a:r>
            <a:rPr lang="en-US" sz="1200" dirty="0"/>
            <a:t> un </a:t>
          </a:r>
          <a:r>
            <a:rPr lang="en-US" sz="1200" dirty="0" err="1"/>
            <a:t>encadrement</a:t>
          </a:r>
          <a:r>
            <a:rPr lang="en-US" sz="1200" dirty="0"/>
            <a:t> des </a:t>
          </a:r>
          <a:r>
            <a:rPr lang="en-US" sz="1200" dirty="0" err="1"/>
            <a:t>années</a:t>
          </a:r>
          <a:r>
            <a:rPr lang="en-US" sz="1200" dirty="0"/>
            <a:t> 2000 et faire face aux </a:t>
          </a:r>
          <a:r>
            <a:rPr lang="en-US" sz="1200" dirty="0" err="1"/>
            <a:t>besoins</a:t>
          </a:r>
          <a:r>
            <a:rPr lang="en-US" sz="1200" dirty="0"/>
            <a:t> (</a:t>
          </a:r>
          <a:r>
            <a:rPr lang="en-US" sz="1200" dirty="0" err="1"/>
            <a:t>cours</a:t>
          </a:r>
          <a:r>
            <a:rPr lang="en-US" sz="1200" dirty="0"/>
            <a:t> </a:t>
          </a:r>
          <a:r>
            <a:rPr lang="en-US" sz="1200" dirty="0" err="1"/>
            <a:t>d’EPS</a:t>
          </a:r>
          <a:r>
            <a:rPr lang="en-US" sz="1200" dirty="0"/>
            <a:t> non </a:t>
          </a:r>
          <a:r>
            <a:rPr lang="en-US" sz="1200" dirty="0" err="1"/>
            <a:t>assurés</a:t>
          </a:r>
          <a:r>
            <a:rPr lang="en-US" sz="1200" dirty="0"/>
            <a:t>, </a:t>
          </a:r>
          <a:r>
            <a:rPr lang="en-US" sz="1200" dirty="0" err="1"/>
            <a:t>remplacement</a:t>
          </a:r>
          <a:r>
            <a:rPr lang="en-US" sz="1200" dirty="0"/>
            <a:t>, </a:t>
          </a:r>
          <a:r>
            <a:rPr lang="en-US" sz="1200" dirty="0" err="1"/>
            <a:t>besoin</a:t>
          </a:r>
          <a:r>
            <a:rPr lang="en-US" sz="1200" dirty="0"/>
            <a:t> dans le </a:t>
          </a:r>
          <a:r>
            <a:rPr lang="en-US" sz="1200" dirty="0" err="1"/>
            <a:t>supérieur</a:t>
          </a:r>
          <a:r>
            <a:rPr lang="en-US" sz="1200" dirty="0"/>
            <a:t>, </a:t>
          </a:r>
          <a:r>
            <a:rPr lang="en-US" sz="1200" dirty="0" err="1"/>
            <a:t>départs</a:t>
          </a:r>
          <a:r>
            <a:rPr lang="en-US" sz="1200" dirty="0"/>
            <a:t> </a:t>
          </a:r>
          <a:r>
            <a:rPr lang="en-US" sz="1200" dirty="0" err="1"/>
            <a:t>en</a:t>
          </a:r>
          <a:r>
            <a:rPr lang="en-US" sz="1200" dirty="0"/>
            <a:t> </a:t>
          </a:r>
          <a:r>
            <a:rPr lang="en-US" sz="1200" dirty="0" err="1"/>
            <a:t>retraite</a:t>
          </a:r>
          <a:r>
            <a:rPr lang="en-US" sz="1200" dirty="0"/>
            <a:t>…).</a:t>
          </a:r>
        </a:p>
      </dgm:t>
    </dgm:pt>
    <dgm:pt modelId="{1DFC23B0-FD62-4820-820F-005E1E9204D7}" type="parTrans" cxnId="{2D89D6FA-06DD-42C1-B682-471C804C35EE}">
      <dgm:prSet/>
      <dgm:spPr/>
      <dgm:t>
        <a:bodyPr/>
        <a:lstStyle/>
        <a:p>
          <a:endParaRPr lang="en-US" sz="2000"/>
        </a:p>
      </dgm:t>
    </dgm:pt>
    <dgm:pt modelId="{2EA6FFE4-DD39-4249-A77B-206A398CC24F}" type="sibTrans" cxnId="{2D89D6FA-06DD-42C1-B682-471C804C35EE}">
      <dgm:prSet/>
      <dgm:spPr/>
      <dgm:t>
        <a:bodyPr/>
        <a:lstStyle/>
        <a:p>
          <a:endParaRPr lang="en-US" sz="2000"/>
        </a:p>
      </dgm:t>
    </dgm:pt>
    <dgm:pt modelId="{F9E23378-2E0C-486B-A466-33E8A55DADB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200" dirty="0"/>
            <a:t>Remise en cause possible de la </a:t>
          </a:r>
          <a:r>
            <a:rPr lang="en-US" sz="1200" dirty="0" err="1"/>
            <a:t>spécificité</a:t>
          </a:r>
          <a:r>
            <a:rPr lang="en-US" sz="1200" dirty="0"/>
            <a:t> de la </a:t>
          </a:r>
          <a:r>
            <a:rPr lang="en-US" sz="1200" dirty="0" err="1"/>
            <a:t>licence</a:t>
          </a:r>
          <a:r>
            <a:rPr lang="en-US" sz="1200" dirty="0"/>
            <a:t> EM, son inscription au RNCP </a:t>
          </a:r>
          <a:r>
            <a:rPr lang="en-US" sz="1200" dirty="0" err="1"/>
            <a:t>si</a:t>
          </a:r>
          <a:r>
            <a:rPr lang="en-US" sz="1200" dirty="0"/>
            <a:t> centration de la </a:t>
          </a:r>
          <a:r>
            <a:rPr lang="en-US" sz="1200" dirty="0" err="1"/>
            <a:t>licence</a:t>
          </a:r>
          <a:r>
            <a:rPr lang="en-US" sz="1200" dirty="0"/>
            <a:t> sur la </a:t>
          </a:r>
          <a:r>
            <a:rPr lang="en-US" sz="1200" dirty="0" err="1"/>
            <a:t>préparation</a:t>
          </a:r>
          <a:r>
            <a:rPr lang="en-US" sz="1200" dirty="0"/>
            <a:t> au concours ?</a:t>
          </a:r>
        </a:p>
      </dgm:t>
    </dgm:pt>
    <dgm:pt modelId="{0E652FEB-8578-4518-8AC8-227B98498057}" type="parTrans" cxnId="{10CF749C-42F7-49FF-AED7-490DAB7E0EBA}">
      <dgm:prSet/>
      <dgm:spPr/>
      <dgm:t>
        <a:bodyPr/>
        <a:lstStyle/>
        <a:p>
          <a:endParaRPr lang="en-US" sz="2000"/>
        </a:p>
      </dgm:t>
    </dgm:pt>
    <dgm:pt modelId="{D5EE71CD-6939-470D-8F35-62CE524E8241}" type="sibTrans" cxnId="{10CF749C-42F7-49FF-AED7-490DAB7E0EBA}">
      <dgm:prSet/>
      <dgm:spPr/>
      <dgm:t>
        <a:bodyPr/>
        <a:lstStyle/>
        <a:p>
          <a:endParaRPr lang="en-US" sz="2000"/>
        </a:p>
      </dgm:t>
    </dgm:pt>
    <dgm:pt modelId="{003BF04A-2685-401A-9A76-710A4A84B8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200" dirty="0"/>
            <a:t>Place des pratiques dans le nouveau CAPEPS.</a:t>
          </a:r>
        </a:p>
      </dgm:t>
    </dgm:pt>
    <dgm:pt modelId="{86186C46-8C1C-431F-B286-BF822CA79698}" type="parTrans" cxnId="{4276367B-BEBD-48B0-BA2B-069B1BC024D6}">
      <dgm:prSet/>
      <dgm:spPr/>
      <dgm:t>
        <a:bodyPr/>
        <a:lstStyle/>
        <a:p>
          <a:endParaRPr lang="en-US" sz="2000"/>
        </a:p>
      </dgm:t>
    </dgm:pt>
    <dgm:pt modelId="{2AE76053-4656-447E-8456-BA68E5B37D8B}" type="sibTrans" cxnId="{4276367B-BEBD-48B0-BA2B-069B1BC024D6}">
      <dgm:prSet/>
      <dgm:spPr/>
      <dgm:t>
        <a:bodyPr/>
        <a:lstStyle/>
        <a:p>
          <a:endParaRPr lang="en-US" sz="2000"/>
        </a:p>
      </dgm:t>
    </dgm:pt>
    <dgm:pt modelId="{FFD5995B-FC62-4D4A-A579-18C64B5E7EA3}" type="pres">
      <dgm:prSet presAssocID="{2D8702B9-491B-4E06-B915-30DF34D81245}" presName="root" presStyleCnt="0">
        <dgm:presLayoutVars>
          <dgm:dir/>
          <dgm:resizeHandles val="exact"/>
        </dgm:presLayoutVars>
      </dgm:prSet>
      <dgm:spPr/>
    </dgm:pt>
    <dgm:pt modelId="{16580789-32B6-4DC6-8009-B8016195F0E3}" type="pres">
      <dgm:prSet presAssocID="{DEF20522-0232-4043-9A30-54F92485586D}" presName="compNode" presStyleCnt="0"/>
      <dgm:spPr/>
    </dgm:pt>
    <dgm:pt modelId="{7D3A4802-F7B1-4F73-A33A-4C659FF32E53}" type="pres">
      <dgm:prSet presAssocID="{DEF20522-0232-4043-9A30-54F92485586D}" presName="iconRect" presStyleLbl="node1" presStyleIdx="0" presStyleCnt="4" custLinFactNeighborX="-4608" custLinFactNeighborY="-1617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D7A0254F-38D0-4E9B-8C1B-F3492BFA3710}" type="pres">
      <dgm:prSet presAssocID="{DEF20522-0232-4043-9A30-54F92485586D}" presName="spaceRect" presStyleCnt="0"/>
      <dgm:spPr/>
    </dgm:pt>
    <dgm:pt modelId="{650273F9-30C7-421A-9DCF-46B304497FF0}" type="pres">
      <dgm:prSet presAssocID="{DEF20522-0232-4043-9A30-54F92485586D}" presName="textRect" presStyleLbl="revTx" presStyleIdx="0" presStyleCnt="4" custLinFactNeighborX="3107" custLinFactNeighborY="-20074">
        <dgm:presLayoutVars>
          <dgm:chMax val="1"/>
          <dgm:chPref val="1"/>
        </dgm:presLayoutVars>
      </dgm:prSet>
      <dgm:spPr/>
    </dgm:pt>
    <dgm:pt modelId="{69A6A1DE-7828-48B6-B484-0A1DE911A32D}" type="pres">
      <dgm:prSet presAssocID="{81D72149-5C87-4965-B754-4E9B442FD502}" presName="sibTrans" presStyleCnt="0"/>
      <dgm:spPr/>
    </dgm:pt>
    <dgm:pt modelId="{48C6C371-6C5F-4B09-8718-4918E93882F2}" type="pres">
      <dgm:prSet presAssocID="{F5D3A115-3E1E-4D05-BF97-D6D9004CECAE}" presName="compNode" presStyleCnt="0"/>
      <dgm:spPr/>
    </dgm:pt>
    <dgm:pt modelId="{A974485F-8FDC-4578-B75B-68B4613FCDC4}" type="pres">
      <dgm:prSet presAssocID="{F5D3A115-3E1E-4D05-BF97-D6D9004CECAE}" presName="iconRect" presStyleLbl="node1" presStyleIdx="1" presStyleCnt="4" custLinFactNeighborX="2304" custLinFactNeighborY="-660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udeur"/>
        </a:ext>
      </dgm:extLst>
    </dgm:pt>
    <dgm:pt modelId="{616CBF48-AF43-4609-AFFC-CA4E54EAD28F}" type="pres">
      <dgm:prSet presAssocID="{F5D3A115-3E1E-4D05-BF97-D6D9004CECAE}" presName="spaceRect" presStyleCnt="0"/>
      <dgm:spPr/>
    </dgm:pt>
    <dgm:pt modelId="{A1C61EE3-3371-42DE-A0BA-C0F046190758}" type="pres">
      <dgm:prSet presAssocID="{F5D3A115-3E1E-4D05-BF97-D6D9004CECAE}" presName="textRect" presStyleLbl="revTx" presStyleIdx="1" presStyleCnt="4" custScaleX="128771" custLinFactNeighborX="1959" custLinFactNeighborY="-21413">
        <dgm:presLayoutVars>
          <dgm:chMax val="1"/>
          <dgm:chPref val="1"/>
        </dgm:presLayoutVars>
      </dgm:prSet>
      <dgm:spPr/>
    </dgm:pt>
    <dgm:pt modelId="{B0FB2BE1-6CA8-4A23-B665-2C4F85BA7B1E}" type="pres">
      <dgm:prSet presAssocID="{2EA6FFE4-DD39-4249-A77B-206A398CC24F}" presName="sibTrans" presStyleCnt="0"/>
      <dgm:spPr/>
    </dgm:pt>
    <dgm:pt modelId="{24D35E13-625D-4523-A943-ED287C28CC3F}" type="pres">
      <dgm:prSet presAssocID="{F9E23378-2E0C-486B-A466-33E8A55DADB9}" presName="compNode" presStyleCnt="0"/>
      <dgm:spPr/>
    </dgm:pt>
    <dgm:pt modelId="{C390C128-6F16-4809-AC0C-FA3379631998}" type="pres">
      <dgm:prSet presAssocID="{F9E23378-2E0C-486B-A466-33E8A55DADB9}" presName="iconRect" presStyleLbl="node1" presStyleIdx="2" presStyleCnt="4" custLinFactNeighborX="1152" custLinFactNeighborY="-660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ge"/>
        </a:ext>
      </dgm:extLst>
    </dgm:pt>
    <dgm:pt modelId="{A3D3D458-03A0-42A2-BC29-ADEBD029B004}" type="pres">
      <dgm:prSet presAssocID="{F9E23378-2E0C-486B-A466-33E8A55DADB9}" presName="spaceRect" presStyleCnt="0"/>
      <dgm:spPr/>
    </dgm:pt>
    <dgm:pt modelId="{1746C7C8-10C6-45EE-A031-3E979FC1224A}" type="pres">
      <dgm:prSet presAssocID="{F9E23378-2E0C-486B-A466-33E8A55DADB9}" presName="textRect" presStyleLbl="revTx" presStyleIdx="2" presStyleCnt="4" custScaleX="116181" custScaleY="83322" custLinFactNeighborX="1956" custLinFactNeighborY="-21932">
        <dgm:presLayoutVars>
          <dgm:chMax val="1"/>
          <dgm:chPref val="1"/>
        </dgm:presLayoutVars>
      </dgm:prSet>
      <dgm:spPr/>
    </dgm:pt>
    <dgm:pt modelId="{7FBD62C4-5FFA-4816-8B2E-6B50AACF3293}" type="pres">
      <dgm:prSet presAssocID="{D5EE71CD-6939-470D-8F35-62CE524E8241}" presName="sibTrans" presStyleCnt="0"/>
      <dgm:spPr/>
    </dgm:pt>
    <dgm:pt modelId="{196EF8C5-9689-4E04-8C0A-DA04D6190662}" type="pres">
      <dgm:prSet presAssocID="{003BF04A-2685-401A-9A76-710A4A84B8BA}" presName="compNode" presStyleCnt="0"/>
      <dgm:spPr/>
    </dgm:pt>
    <dgm:pt modelId="{03EC8947-0C19-490C-996D-D68B6A0AFE5C}" type="pres">
      <dgm:prSet presAssocID="{003BF04A-2685-401A-9A76-710A4A84B8BA}" presName="iconRect" presStyleLbl="node1" presStyleIdx="3" presStyleCnt="4" custLinFactNeighborX="-3456" custLinFactNeighborY="35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B970F42-78C7-41E5-9F6D-604F9B42A30C}" type="pres">
      <dgm:prSet presAssocID="{003BF04A-2685-401A-9A76-710A4A84B8BA}" presName="spaceRect" presStyleCnt="0"/>
      <dgm:spPr/>
    </dgm:pt>
    <dgm:pt modelId="{E3EE2568-B20A-4D3F-9FC1-7EB0F088C038}" type="pres">
      <dgm:prSet presAssocID="{003BF04A-2685-401A-9A76-710A4A84B8BA}" presName="textRect" presStyleLbl="revTx" presStyleIdx="3" presStyleCnt="4" custLinFactNeighborX="3085" custLinFactNeighborY="-20374">
        <dgm:presLayoutVars>
          <dgm:chMax val="1"/>
          <dgm:chPref val="1"/>
        </dgm:presLayoutVars>
      </dgm:prSet>
      <dgm:spPr/>
    </dgm:pt>
  </dgm:ptLst>
  <dgm:cxnLst>
    <dgm:cxn modelId="{5368B518-B92C-4211-B954-E756932E8650}" type="presOf" srcId="{003BF04A-2685-401A-9A76-710A4A84B8BA}" destId="{E3EE2568-B20A-4D3F-9FC1-7EB0F088C038}" srcOrd="0" destOrd="0" presId="urn:microsoft.com/office/officeart/2018/2/layout/IconLabelList"/>
    <dgm:cxn modelId="{B939251C-C1E3-4011-B618-D32BCC4BB6BC}" type="presOf" srcId="{DEF20522-0232-4043-9A30-54F92485586D}" destId="{650273F9-30C7-421A-9DCF-46B304497FF0}" srcOrd="0" destOrd="0" presId="urn:microsoft.com/office/officeart/2018/2/layout/IconLabelList"/>
    <dgm:cxn modelId="{949E5C25-25CD-42EB-9DD9-3EECDAA87CC1}" type="presOf" srcId="{F9E23378-2E0C-486B-A466-33E8A55DADB9}" destId="{1746C7C8-10C6-45EE-A031-3E979FC1224A}" srcOrd="0" destOrd="0" presId="urn:microsoft.com/office/officeart/2018/2/layout/IconLabelList"/>
    <dgm:cxn modelId="{4276367B-BEBD-48B0-BA2B-069B1BC024D6}" srcId="{2D8702B9-491B-4E06-B915-30DF34D81245}" destId="{003BF04A-2685-401A-9A76-710A4A84B8BA}" srcOrd="3" destOrd="0" parTransId="{86186C46-8C1C-431F-B286-BF822CA79698}" sibTransId="{2AE76053-4656-447E-8456-BA68E5B37D8B}"/>
    <dgm:cxn modelId="{10CF749C-42F7-49FF-AED7-490DAB7E0EBA}" srcId="{2D8702B9-491B-4E06-B915-30DF34D81245}" destId="{F9E23378-2E0C-486B-A466-33E8A55DADB9}" srcOrd="2" destOrd="0" parTransId="{0E652FEB-8578-4518-8AC8-227B98498057}" sibTransId="{D5EE71CD-6939-470D-8F35-62CE524E8241}"/>
    <dgm:cxn modelId="{FE9516A6-213C-4213-A729-562858704C8F}" srcId="{2D8702B9-491B-4E06-B915-30DF34D81245}" destId="{DEF20522-0232-4043-9A30-54F92485586D}" srcOrd="0" destOrd="0" parTransId="{5DD77ACF-9A06-4F47-9B2F-30D6918C0511}" sibTransId="{81D72149-5C87-4965-B754-4E9B442FD502}"/>
    <dgm:cxn modelId="{EE126FBD-CF6D-4BE7-8578-00C417E70E16}" type="presOf" srcId="{2D8702B9-491B-4E06-B915-30DF34D81245}" destId="{FFD5995B-FC62-4D4A-A579-18C64B5E7EA3}" srcOrd="0" destOrd="0" presId="urn:microsoft.com/office/officeart/2018/2/layout/IconLabelList"/>
    <dgm:cxn modelId="{DF7871F3-6F21-4EA3-A274-71602713FDF1}" type="presOf" srcId="{F5D3A115-3E1E-4D05-BF97-D6D9004CECAE}" destId="{A1C61EE3-3371-42DE-A0BA-C0F046190758}" srcOrd="0" destOrd="0" presId="urn:microsoft.com/office/officeart/2018/2/layout/IconLabelList"/>
    <dgm:cxn modelId="{2D89D6FA-06DD-42C1-B682-471C804C35EE}" srcId="{2D8702B9-491B-4E06-B915-30DF34D81245}" destId="{F5D3A115-3E1E-4D05-BF97-D6D9004CECAE}" srcOrd="1" destOrd="0" parTransId="{1DFC23B0-FD62-4820-820F-005E1E9204D7}" sibTransId="{2EA6FFE4-DD39-4249-A77B-206A398CC24F}"/>
    <dgm:cxn modelId="{FABAE48F-E778-4F4D-92AA-E6D837C40F85}" type="presParOf" srcId="{FFD5995B-FC62-4D4A-A579-18C64B5E7EA3}" destId="{16580789-32B6-4DC6-8009-B8016195F0E3}" srcOrd="0" destOrd="0" presId="urn:microsoft.com/office/officeart/2018/2/layout/IconLabelList"/>
    <dgm:cxn modelId="{C955C9C3-EFFC-4212-8DF1-21B927E06DEA}" type="presParOf" srcId="{16580789-32B6-4DC6-8009-B8016195F0E3}" destId="{7D3A4802-F7B1-4F73-A33A-4C659FF32E53}" srcOrd="0" destOrd="0" presId="urn:microsoft.com/office/officeart/2018/2/layout/IconLabelList"/>
    <dgm:cxn modelId="{76C87D9D-D523-4EB0-996D-7CEA5815F171}" type="presParOf" srcId="{16580789-32B6-4DC6-8009-B8016195F0E3}" destId="{D7A0254F-38D0-4E9B-8C1B-F3492BFA3710}" srcOrd="1" destOrd="0" presId="urn:microsoft.com/office/officeart/2018/2/layout/IconLabelList"/>
    <dgm:cxn modelId="{FF11A9FD-5800-4514-BB09-0174B7E4BE9C}" type="presParOf" srcId="{16580789-32B6-4DC6-8009-B8016195F0E3}" destId="{650273F9-30C7-421A-9DCF-46B304497FF0}" srcOrd="2" destOrd="0" presId="urn:microsoft.com/office/officeart/2018/2/layout/IconLabelList"/>
    <dgm:cxn modelId="{43148547-46E7-4C56-BC41-40BB1E9582C9}" type="presParOf" srcId="{FFD5995B-FC62-4D4A-A579-18C64B5E7EA3}" destId="{69A6A1DE-7828-48B6-B484-0A1DE911A32D}" srcOrd="1" destOrd="0" presId="urn:microsoft.com/office/officeart/2018/2/layout/IconLabelList"/>
    <dgm:cxn modelId="{06E58EB5-B91E-4F9F-A125-4D56727CED3F}" type="presParOf" srcId="{FFD5995B-FC62-4D4A-A579-18C64B5E7EA3}" destId="{48C6C371-6C5F-4B09-8718-4918E93882F2}" srcOrd="2" destOrd="0" presId="urn:microsoft.com/office/officeart/2018/2/layout/IconLabelList"/>
    <dgm:cxn modelId="{37751782-22C9-443B-BAF9-97950DBCDA31}" type="presParOf" srcId="{48C6C371-6C5F-4B09-8718-4918E93882F2}" destId="{A974485F-8FDC-4578-B75B-68B4613FCDC4}" srcOrd="0" destOrd="0" presId="urn:microsoft.com/office/officeart/2018/2/layout/IconLabelList"/>
    <dgm:cxn modelId="{28101BE8-9275-4AEC-B7EF-B7659A23AE9E}" type="presParOf" srcId="{48C6C371-6C5F-4B09-8718-4918E93882F2}" destId="{616CBF48-AF43-4609-AFFC-CA4E54EAD28F}" srcOrd="1" destOrd="0" presId="urn:microsoft.com/office/officeart/2018/2/layout/IconLabelList"/>
    <dgm:cxn modelId="{9CFEC951-D711-4981-A560-EBE194B34666}" type="presParOf" srcId="{48C6C371-6C5F-4B09-8718-4918E93882F2}" destId="{A1C61EE3-3371-42DE-A0BA-C0F046190758}" srcOrd="2" destOrd="0" presId="urn:microsoft.com/office/officeart/2018/2/layout/IconLabelList"/>
    <dgm:cxn modelId="{803FE3A5-2CAC-482E-A54F-8D19C9098304}" type="presParOf" srcId="{FFD5995B-FC62-4D4A-A579-18C64B5E7EA3}" destId="{B0FB2BE1-6CA8-4A23-B665-2C4F85BA7B1E}" srcOrd="3" destOrd="0" presId="urn:microsoft.com/office/officeart/2018/2/layout/IconLabelList"/>
    <dgm:cxn modelId="{FCD26459-0E50-420F-8781-A03DFE1DEAC3}" type="presParOf" srcId="{FFD5995B-FC62-4D4A-A579-18C64B5E7EA3}" destId="{24D35E13-625D-4523-A943-ED287C28CC3F}" srcOrd="4" destOrd="0" presId="urn:microsoft.com/office/officeart/2018/2/layout/IconLabelList"/>
    <dgm:cxn modelId="{3E16EC8E-1152-4B13-9847-9796AF339E77}" type="presParOf" srcId="{24D35E13-625D-4523-A943-ED287C28CC3F}" destId="{C390C128-6F16-4809-AC0C-FA3379631998}" srcOrd="0" destOrd="0" presId="urn:microsoft.com/office/officeart/2018/2/layout/IconLabelList"/>
    <dgm:cxn modelId="{D4A864F6-ABA5-4388-8ED6-6DA6785EED33}" type="presParOf" srcId="{24D35E13-625D-4523-A943-ED287C28CC3F}" destId="{A3D3D458-03A0-42A2-BC29-ADEBD029B004}" srcOrd="1" destOrd="0" presId="urn:microsoft.com/office/officeart/2018/2/layout/IconLabelList"/>
    <dgm:cxn modelId="{FA008098-5188-4169-8BBB-0677D991D471}" type="presParOf" srcId="{24D35E13-625D-4523-A943-ED287C28CC3F}" destId="{1746C7C8-10C6-45EE-A031-3E979FC1224A}" srcOrd="2" destOrd="0" presId="urn:microsoft.com/office/officeart/2018/2/layout/IconLabelList"/>
    <dgm:cxn modelId="{E4A13BA6-D6C2-4055-AE3D-B0895CDFB86C}" type="presParOf" srcId="{FFD5995B-FC62-4D4A-A579-18C64B5E7EA3}" destId="{7FBD62C4-5FFA-4816-8B2E-6B50AACF3293}" srcOrd="5" destOrd="0" presId="urn:microsoft.com/office/officeart/2018/2/layout/IconLabelList"/>
    <dgm:cxn modelId="{3261F459-4C5B-4D6B-BDDE-1553EBE8F6CC}" type="presParOf" srcId="{FFD5995B-FC62-4D4A-A579-18C64B5E7EA3}" destId="{196EF8C5-9689-4E04-8C0A-DA04D6190662}" srcOrd="6" destOrd="0" presId="urn:microsoft.com/office/officeart/2018/2/layout/IconLabelList"/>
    <dgm:cxn modelId="{43FB7E7E-77C6-47BB-B2A6-06862EC9AB06}" type="presParOf" srcId="{196EF8C5-9689-4E04-8C0A-DA04D6190662}" destId="{03EC8947-0C19-490C-996D-D68B6A0AFE5C}" srcOrd="0" destOrd="0" presId="urn:microsoft.com/office/officeart/2018/2/layout/IconLabelList"/>
    <dgm:cxn modelId="{667BC13B-A089-43A7-944E-4804295EA472}" type="presParOf" srcId="{196EF8C5-9689-4E04-8C0A-DA04D6190662}" destId="{BB970F42-78C7-41E5-9F6D-604F9B42A30C}" srcOrd="1" destOrd="0" presId="urn:microsoft.com/office/officeart/2018/2/layout/IconLabelList"/>
    <dgm:cxn modelId="{86284B29-29C0-43FC-80E1-A0F38D12E14B}" type="presParOf" srcId="{196EF8C5-9689-4E04-8C0A-DA04D6190662}" destId="{E3EE2568-B20A-4D3F-9FC1-7EB0F088C03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C914D0-30E6-475A-886F-95C31C47810D}" type="doc">
      <dgm:prSet loTypeId="urn:microsoft.com/office/officeart/2018/2/layout/IconCircleList" loCatId="icon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35C43F03-5313-4CEC-A693-19A7901F2CA6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FR" sz="1200" dirty="0"/>
            <a:t>Des dysfonctionnements des institutions assumés et permis. Le MESRI et les IG pèsent peu.</a:t>
          </a:r>
          <a:endParaRPr lang="en-US" sz="1200" dirty="0"/>
        </a:p>
      </dgm:t>
    </dgm:pt>
    <dgm:pt modelId="{F80BA6AC-5952-48DA-A90C-C34BB278B65A}" type="parTrans" cxnId="{A8598CBA-2990-4943-B37C-61228ADBAD4F}">
      <dgm:prSet/>
      <dgm:spPr/>
      <dgm:t>
        <a:bodyPr/>
        <a:lstStyle/>
        <a:p>
          <a:endParaRPr lang="en-US"/>
        </a:p>
      </dgm:t>
    </dgm:pt>
    <dgm:pt modelId="{5D538331-B13A-49AD-AD10-ACED4521E982}" type="sibTrans" cxnId="{A8598CBA-2990-4943-B37C-61228ADBAD4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7530CBB-31F4-4432-A2FE-2158D2F39EA6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FR" sz="1200" dirty="0"/>
            <a:t>Des attaques dans le désordre pour remettre en cause le rôle de l’</a:t>
          </a:r>
          <a:r>
            <a:rPr lang="fr-FR" sz="1200" dirty="0" err="1"/>
            <a:t>enseignant·e</a:t>
          </a:r>
          <a:r>
            <a:rPr lang="fr-FR" sz="1200" dirty="0"/>
            <a:t> concepteur (refonte des programmes, imposition de méthodes...).</a:t>
          </a:r>
          <a:endParaRPr lang="en-US" sz="1200" dirty="0"/>
        </a:p>
      </dgm:t>
    </dgm:pt>
    <dgm:pt modelId="{5F17AC53-58D0-4072-8053-DAB64E2CD668}" type="parTrans" cxnId="{D439A71B-C713-488A-9C84-1AF58A0074A8}">
      <dgm:prSet/>
      <dgm:spPr/>
      <dgm:t>
        <a:bodyPr/>
        <a:lstStyle/>
        <a:p>
          <a:endParaRPr lang="en-US"/>
        </a:p>
      </dgm:t>
    </dgm:pt>
    <dgm:pt modelId="{8CBA85EC-18BB-40F2-A2B8-027CE809895C}" type="sibTrans" cxnId="{D439A71B-C713-488A-9C84-1AF58A0074A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17E735B-1207-4BC7-8CB7-93C43C76C7AA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FR" sz="1200" dirty="0"/>
            <a:t>Volonté d’afficher auprès de l’opinion publique une prise en main du problème de l’attractivité au plus vite.</a:t>
          </a:r>
          <a:endParaRPr lang="en-US" sz="1200" dirty="0"/>
        </a:p>
      </dgm:t>
    </dgm:pt>
    <dgm:pt modelId="{FA845787-FE2A-4BE4-A9B7-895A8D7FD52F}" type="parTrans" cxnId="{424CB8B0-51B7-4F52-B3C9-5AD4E649C8D7}">
      <dgm:prSet/>
      <dgm:spPr/>
      <dgm:t>
        <a:bodyPr/>
        <a:lstStyle/>
        <a:p>
          <a:endParaRPr lang="en-US"/>
        </a:p>
      </dgm:t>
    </dgm:pt>
    <dgm:pt modelId="{665D44BF-A0D6-4B8E-A60A-D011E9767CDF}" type="sibTrans" cxnId="{424CB8B0-51B7-4F52-B3C9-5AD4E649C8D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BBA7182-DFA2-4805-B25D-FD9EA67C612C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FR" sz="1200" dirty="0"/>
            <a:t>Volonté continuée de diminuer drastiquement l’emploi public et les postes d’enseignants titulaires.</a:t>
          </a:r>
          <a:endParaRPr lang="en-US" sz="1200" dirty="0"/>
        </a:p>
      </dgm:t>
    </dgm:pt>
    <dgm:pt modelId="{95F4C2AE-BE51-4EF3-A39C-69303069451E}" type="parTrans" cxnId="{0C59887C-D9E0-43E4-83FF-7D2DBA80D688}">
      <dgm:prSet/>
      <dgm:spPr/>
      <dgm:t>
        <a:bodyPr/>
        <a:lstStyle/>
        <a:p>
          <a:endParaRPr lang="en-US"/>
        </a:p>
      </dgm:t>
    </dgm:pt>
    <dgm:pt modelId="{A9D8A07C-667E-4DDB-A68D-DEA23F2346A5}" type="sibTrans" cxnId="{0C59887C-D9E0-43E4-83FF-7D2DBA80D68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A2A2616-A50A-4930-9F03-5EE723E0DF2D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FR" sz="1200" dirty="0"/>
            <a:t>Volonté assumée de développer la contractualisation depuis la loi de transformation de la fonction publique en 2019 et donc d’affaiblir les concours.</a:t>
          </a:r>
          <a:endParaRPr lang="en-US" sz="1200" dirty="0"/>
        </a:p>
      </dgm:t>
    </dgm:pt>
    <dgm:pt modelId="{12DC2CCC-D53E-4F40-A06C-76DC40B37B71}" type="parTrans" cxnId="{A00EFD21-4268-4EB7-9DCC-AB609B39CC17}">
      <dgm:prSet/>
      <dgm:spPr/>
      <dgm:t>
        <a:bodyPr/>
        <a:lstStyle/>
        <a:p>
          <a:endParaRPr lang="en-US"/>
        </a:p>
      </dgm:t>
    </dgm:pt>
    <dgm:pt modelId="{D8D51AB6-15B8-463C-A15C-A174D3667373}" type="sibTrans" cxnId="{A00EFD21-4268-4EB7-9DCC-AB609B39CC17}">
      <dgm:prSet/>
      <dgm:spPr/>
      <dgm:t>
        <a:bodyPr/>
        <a:lstStyle/>
        <a:p>
          <a:endParaRPr lang="en-US"/>
        </a:p>
      </dgm:t>
    </dgm:pt>
    <dgm:pt modelId="{6C424BD1-766B-458A-839E-040D2E8815AB}" type="pres">
      <dgm:prSet presAssocID="{3FC914D0-30E6-475A-886F-95C31C47810D}" presName="root" presStyleCnt="0">
        <dgm:presLayoutVars>
          <dgm:dir/>
          <dgm:resizeHandles val="exact"/>
        </dgm:presLayoutVars>
      </dgm:prSet>
      <dgm:spPr/>
    </dgm:pt>
    <dgm:pt modelId="{AC874E4D-91BC-4C94-8AE3-22C8E77B5E28}" type="pres">
      <dgm:prSet presAssocID="{3FC914D0-30E6-475A-886F-95C31C47810D}" presName="container" presStyleCnt="0">
        <dgm:presLayoutVars>
          <dgm:dir/>
          <dgm:resizeHandles val="exact"/>
        </dgm:presLayoutVars>
      </dgm:prSet>
      <dgm:spPr/>
    </dgm:pt>
    <dgm:pt modelId="{8A713995-CBB1-4FF8-8440-69790D3C6D47}" type="pres">
      <dgm:prSet presAssocID="{35C43F03-5313-4CEC-A693-19A7901F2CA6}" presName="compNode" presStyleCnt="0"/>
      <dgm:spPr/>
    </dgm:pt>
    <dgm:pt modelId="{67CC8877-0CEA-421C-9C13-E1D9BE3F096F}" type="pres">
      <dgm:prSet presAssocID="{35C43F03-5313-4CEC-A693-19A7901F2CA6}" presName="iconBgRect" presStyleLbl="bgShp" presStyleIdx="0" presStyleCnt="5" custLinFactX="93001" custLinFactNeighborX="100000" custLinFactNeighborY="-3011"/>
      <dgm:spPr>
        <a:ln>
          <a:noFill/>
        </a:ln>
      </dgm:spPr>
    </dgm:pt>
    <dgm:pt modelId="{DFEC16CC-0999-47CB-A26E-872474E448C4}" type="pres">
      <dgm:prSet presAssocID="{35C43F03-5313-4CEC-A693-19A7901F2CA6}" presName="iconRect" presStyleLbl="node1" presStyleIdx="0" presStyleCnt="5" custLinFactX="132760" custLinFactNeighborX="200000" custLinFactNeighborY="-519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554F9CF2-A75B-4CA0-B807-91590948B3C9}" type="pres">
      <dgm:prSet presAssocID="{35C43F03-5313-4CEC-A693-19A7901F2CA6}" presName="spaceRect" presStyleCnt="0"/>
      <dgm:spPr/>
    </dgm:pt>
    <dgm:pt modelId="{314EFB33-4B62-4815-88DE-2C095372E726}" type="pres">
      <dgm:prSet presAssocID="{35C43F03-5313-4CEC-A693-19A7901F2CA6}" presName="textRect" presStyleLbl="revTx" presStyleIdx="0" presStyleCnt="5" custLinFactNeighborX="77197" custLinFactNeighborY="-2007">
        <dgm:presLayoutVars>
          <dgm:chMax val="1"/>
          <dgm:chPref val="1"/>
        </dgm:presLayoutVars>
      </dgm:prSet>
      <dgm:spPr/>
    </dgm:pt>
    <dgm:pt modelId="{22B0B053-58D9-46A8-B4AA-4FBF82587FEF}" type="pres">
      <dgm:prSet presAssocID="{5D538331-B13A-49AD-AD10-ACED4521E982}" presName="sibTrans" presStyleLbl="sibTrans2D1" presStyleIdx="0" presStyleCnt="0"/>
      <dgm:spPr/>
    </dgm:pt>
    <dgm:pt modelId="{DBF26B6B-45A8-4917-9D57-C6DCB7FE30A1}" type="pres">
      <dgm:prSet presAssocID="{27530CBB-31F4-4432-A2FE-2158D2F39EA6}" presName="compNode" presStyleCnt="0"/>
      <dgm:spPr/>
    </dgm:pt>
    <dgm:pt modelId="{26B756E6-CB07-408C-B7B1-3355E5BC4EB5}" type="pres">
      <dgm:prSet presAssocID="{27530CBB-31F4-4432-A2FE-2158D2F39EA6}" presName="iconBgRect" presStyleLbl="bgShp" presStyleIdx="1" presStyleCnt="5" custLinFactX="100000" custLinFactNeighborX="106600" custLinFactNeighborY="-2866"/>
      <dgm:spPr/>
    </dgm:pt>
    <dgm:pt modelId="{8179FBE3-AA24-4F6F-B0D9-8EDA72C13FBE}" type="pres">
      <dgm:prSet presAssocID="{27530CBB-31F4-4432-A2FE-2158D2F39EA6}" presName="iconRect" presStyleLbl="node1" presStyleIdx="1" presStyleCnt="5" custLinFactX="156207" custLinFactNeighborX="200000" custLinFactNeighborY="-493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vertissement"/>
        </a:ext>
      </dgm:extLst>
    </dgm:pt>
    <dgm:pt modelId="{EF9938CE-B544-4FA9-835B-8705F57DE047}" type="pres">
      <dgm:prSet presAssocID="{27530CBB-31F4-4432-A2FE-2158D2F39EA6}" presName="spaceRect" presStyleCnt="0"/>
      <dgm:spPr/>
    </dgm:pt>
    <dgm:pt modelId="{A6965AEA-B746-4068-9D24-34DB058F691E}" type="pres">
      <dgm:prSet presAssocID="{27530CBB-31F4-4432-A2FE-2158D2F39EA6}" presName="textRect" presStyleLbl="revTx" presStyleIdx="1" presStyleCnt="5" custScaleX="120221" custScaleY="176712" custLinFactNeighborX="96972" custLinFactNeighborY="-31">
        <dgm:presLayoutVars>
          <dgm:chMax val="1"/>
          <dgm:chPref val="1"/>
        </dgm:presLayoutVars>
      </dgm:prSet>
      <dgm:spPr/>
    </dgm:pt>
    <dgm:pt modelId="{0288B142-8A96-4951-935B-ABAF378959C2}" type="pres">
      <dgm:prSet presAssocID="{8CBA85EC-18BB-40F2-A2B8-027CE809895C}" presName="sibTrans" presStyleLbl="sibTrans2D1" presStyleIdx="0" presStyleCnt="0"/>
      <dgm:spPr/>
    </dgm:pt>
    <dgm:pt modelId="{3AC9940D-08F9-4D4F-B43C-90985891D3DB}" type="pres">
      <dgm:prSet presAssocID="{217E735B-1207-4BC7-8CB7-93C43C76C7AA}" presName="compNode" presStyleCnt="0"/>
      <dgm:spPr/>
    </dgm:pt>
    <dgm:pt modelId="{4F76BC19-843B-413B-99B3-BE14D572020A}" type="pres">
      <dgm:prSet presAssocID="{217E735B-1207-4BC7-8CB7-93C43C76C7AA}" presName="iconBgRect" presStyleLbl="bgShp" presStyleIdx="2" presStyleCnt="5" custLinFactX="-400000" custLinFactY="100000" custLinFactNeighborX="-406073" custLinFactNeighborY="100119"/>
      <dgm:spPr>
        <a:ln>
          <a:noFill/>
        </a:ln>
      </dgm:spPr>
    </dgm:pt>
    <dgm:pt modelId="{E19460EB-9581-4DBB-9C22-282690C83864}" type="pres">
      <dgm:prSet presAssocID="{217E735B-1207-4BC7-8CB7-93C43C76C7AA}" presName="iconRect" presStyleLbl="node1" presStyleIdx="2" presStyleCnt="5" custLinFactX="-693241" custLinFactY="148530" custLinFactNeighborX="-700000" custLinFactNeighborY="200000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622D0741-0FE9-4F96-870B-80F5F373718D}" type="pres">
      <dgm:prSet presAssocID="{217E735B-1207-4BC7-8CB7-93C43C76C7AA}" presName="spaceRect" presStyleCnt="0"/>
      <dgm:spPr/>
    </dgm:pt>
    <dgm:pt modelId="{9FA6F5CF-37B5-40BE-8190-3653F44A713D}" type="pres">
      <dgm:prSet presAssocID="{217E735B-1207-4BC7-8CB7-93C43C76C7AA}" presName="textRect" presStyleLbl="revTx" presStyleIdx="2" presStyleCnt="5" custScaleX="91873" custScaleY="133292" custLinFactX="-151852" custLinFactY="100000" custLinFactNeighborX="-200000" custLinFactNeighborY="103262">
        <dgm:presLayoutVars>
          <dgm:chMax val="1"/>
          <dgm:chPref val="1"/>
        </dgm:presLayoutVars>
      </dgm:prSet>
      <dgm:spPr/>
    </dgm:pt>
    <dgm:pt modelId="{AD009856-AAD6-45C2-A676-E4D3909D8EB5}" type="pres">
      <dgm:prSet presAssocID="{665D44BF-A0D6-4B8E-A60A-D011E9767CDF}" presName="sibTrans" presStyleLbl="sibTrans2D1" presStyleIdx="0" presStyleCnt="0"/>
      <dgm:spPr/>
    </dgm:pt>
    <dgm:pt modelId="{5632542A-40E5-490F-9FC7-2E37FB35504D}" type="pres">
      <dgm:prSet presAssocID="{3BBA7182-DFA2-4805-B25D-FD9EA67C612C}" presName="compNode" presStyleCnt="0"/>
      <dgm:spPr/>
    </dgm:pt>
    <dgm:pt modelId="{617BD55B-6C83-4105-918C-BD94FF6CC3F8}" type="pres">
      <dgm:prSet presAssocID="{3BBA7182-DFA2-4805-B25D-FD9EA67C612C}" presName="iconBgRect" presStyleLbl="bgShp" presStyleIdx="3" presStyleCnt="5" custLinFactX="184410" custLinFactNeighborX="200000" custLinFactNeighborY="-50226"/>
      <dgm:spPr/>
    </dgm:pt>
    <dgm:pt modelId="{6072C9D5-5D93-4724-855D-4C1F093EB008}" type="pres">
      <dgm:prSet presAssocID="{3BBA7182-DFA2-4805-B25D-FD9EA67C612C}" presName="iconRect" presStyleLbl="node1" presStyleIdx="3" presStyleCnt="5" custLinFactX="300000" custLinFactNeighborX="362664" custLinFactNeighborY="-8292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us-titres"/>
        </a:ext>
      </dgm:extLst>
    </dgm:pt>
    <dgm:pt modelId="{4C7517AE-7282-46E9-9BFB-4F8D9F6FBACD}" type="pres">
      <dgm:prSet presAssocID="{3BBA7182-DFA2-4805-B25D-FD9EA67C612C}" presName="spaceRect" presStyleCnt="0"/>
      <dgm:spPr/>
    </dgm:pt>
    <dgm:pt modelId="{1048FD11-8E37-4286-B371-C6B90D06FE8A}" type="pres">
      <dgm:prSet presAssocID="{3BBA7182-DFA2-4805-B25D-FD9EA67C612C}" presName="textRect" presStyleLbl="revTx" presStyleIdx="3" presStyleCnt="5" custScaleY="160255" custLinFactX="59075" custLinFactNeighborX="100000" custLinFactNeighborY="-49223">
        <dgm:presLayoutVars>
          <dgm:chMax val="1"/>
          <dgm:chPref val="1"/>
        </dgm:presLayoutVars>
      </dgm:prSet>
      <dgm:spPr/>
    </dgm:pt>
    <dgm:pt modelId="{75180476-6C3F-42D2-B3ED-8D7EEB45B829}" type="pres">
      <dgm:prSet presAssocID="{A9D8A07C-667E-4DDB-A68D-DEA23F2346A5}" presName="sibTrans" presStyleLbl="sibTrans2D1" presStyleIdx="0" presStyleCnt="0"/>
      <dgm:spPr/>
    </dgm:pt>
    <dgm:pt modelId="{493426B4-7D8B-47EA-A4EC-D3060839C36D}" type="pres">
      <dgm:prSet presAssocID="{1A2A2616-A50A-4930-9F03-5EE723E0DF2D}" presName="compNode" presStyleCnt="0"/>
      <dgm:spPr/>
    </dgm:pt>
    <dgm:pt modelId="{2FDC819B-0DB9-4A68-AEB9-028375850C8C}" type="pres">
      <dgm:prSet presAssocID="{1A2A2616-A50A-4930-9F03-5EE723E0DF2D}" presName="iconBgRect" presStyleLbl="bgShp" presStyleIdx="4" presStyleCnt="5" custLinFactX="178898" custLinFactNeighborX="200000" custLinFactNeighborY="-50377"/>
      <dgm:spPr/>
    </dgm:pt>
    <dgm:pt modelId="{9E561C31-14F4-42B7-B1DD-58203866C82C}" type="pres">
      <dgm:prSet presAssocID="{1A2A2616-A50A-4930-9F03-5EE723E0DF2D}" presName="iconRect" presStyleLbl="node1" presStyleIdx="4" presStyleCnt="5" custLinFactX="300000" custLinFactNeighborX="353269" custLinFactNeighborY="-86818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eau d'officiel"/>
        </a:ext>
      </dgm:extLst>
    </dgm:pt>
    <dgm:pt modelId="{21C3EE41-E2A5-4275-9CDA-8B507D53615E}" type="pres">
      <dgm:prSet presAssocID="{1A2A2616-A50A-4930-9F03-5EE723E0DF2D}" presName="spaceRect" presStyleCnt="0"/>
      <dgm:spPr/>
    </dgm:pt>
    <dgm:pt modelId="{B61761E7-F75D-4002-9D0B-C2DF00123B29}" type="pres">
      <dgm:prSet presAssocID="{1A2A2616-A50A-4930-9F03-5EE723E0DF2D}" presName="textRect" presStyleLbl="revTx" presStyleIdx="4" presStyleCnt="5" custScaleX="113951" custScaleY="164534" custLinFactX="64928" custLinFactNeighborX="100000" custLinFactNeighborY="-49163">
        <dgm:presLayoutVars>
          <dgm:chMax val="1"/>
          <dgm:chPref val="1"/>
        </dgm:presLayoutVars>
      </dgm:prSet>
      <dgm:spPr/>
    </dgm:pt>
  </dgm:ptLst>
  <dgm:cxnLst>
    <dgm:cxn modelId="{D439A71B-C713-488A-9C84-1AF58A0074A8}" srcId="{3FC914D0-30E6-475A-886F-95C31C47810D}" destId="{27530CBB-31F4-4432-A2FE-2158D2F39EA6}" srcOrd="1" destOrd="0" parTransId="{5F17AC53-58D0-4072-8053-DAB64E2CD668}" sibTransId="{8CBA85EC-18BB-40F2-A2B8-027CE809895C}"/>
    <dgm:cxn modelId="{A00EFD21-4268-4EB7-9DCC-AB609B39CC17}" srcId="{3FC914D0-30E6-475A-886F-95C31C47810D}" destId="{1A2A2616-A50A-4930-9F03-5EE723E0DF2D}" srcOrd="4" destOrd="0" parTransId="{12DC2CCC-D53E-4F40-A06C-76DC40B37B71}" sibTransId="{D8D51AB6-15B8-463C-A15C-A174D3667373}"/>
    <dgm:cxn modelId="{5BE20122-E56C-4A9E-AD8A-2021B6E5489F}" type="presOf" srcId="{8CBA85EC-18BB-40F2-A2B8-027CE809895C}" destId="{0288B142-8A96-4951-935B-ABAF378959C2}" srcOrd="0" destOrd="0" presId="urn:microsoft.com/office/officeart/2018/2/layout/IconCircleList"/>
    <dgm:cxn modelId="{EB4C5E60-25CA-4927-8EAE-F42EF88F7D77}" type="presOf" srcId="{35C43F03-5313-4CEC-A693-19A7901F2CA6}" destId="{314EFB33-4B62-4815-88DE-2C095372E726}" srcOrd="0" destOrd="0" presId="urn:microsoft.com/office/officeart/2018/2/layout/IconCircleList"/>
    <dgm:cxn modelId="{C2FF176D-9EA3-4C6E-9DF1-33C9CAAB4D57}" type="presOf" srcId="{3BBA7182-DFA2-4805-B25D-FD9EA67C612C}" destId="{1048FD11-8E37-4286-B371-C6B90D06FE8A}" srcOrd="0" destOrd="0" presId="urn:microsoft.com/office/officeart/2018/2/layout/IconCircleList"/>
    <dgm:cxn modelId="{ED2DB67A-7F96-4E50-BBF6-82837EF09481}" type="presOf" srcId="{5D538331-B13A-49AD-AD10-ACED4521E982}" destId="{22B0B053-58D9-46A8-B4AA-4FBF82587FEF}" srcOrd="0" destOrd="0" presId="urn:microsoft.com/office/officeart/2018/2/layout/IconCircleList"/>
    <dgm:cxn modelId="{0C59887C-D9E0-43E4-83FF-7D2DBA80D688}" srcId="{3FC914D0-30E6-475A-886F-95C31C47810D}" destId="{3BBA7182-DFA2-4805-B25D-FD9EA67C612C}" srcOrd="3" destOrd="0" parTransId="{95F4C2AE-BE51-4EF3-A39C-69303069451E}" sibTransId="{A9D8A07C-667E-4DDB-A68D-DEA23F2346A5}"/>
    <dgm:cxn modelId="{BC6DD294-F207-4058-A9B9-3DA49A084D49}" type="presOf" srcId="{1A2A2616-A50A-4930-9F03-5EE723E0DF2D}" destId="{B61761E7-F75D-4002-9D0B-C2DF00123B29}" srcOrd="0" destOrd="0" presId="urn:microsoft.com/office/officeart/2018/2/layout/IconCircleList"/>
    <dgm:cxn modelId="{424CB8B0-51B7-4F52-B3C9-5AD4E649C8D7}" srcId="{3FC914D0-30E6-475A-886F-95C31C47810D}" destId="{217E735B-1207-4BC7-8CB7-93C43C76C7AA}" srcOrd="2" destOrd="0" parTransId="{FA845787-FE2A-4BE4-A9B7-895A8D7FD52F}" sibTransId="{665D44BF-A0D6-4B8E-A60A-D011E9767CDF}"/>
    <dgm:cxn modelId="{A8598CBA-2990-4943-B37C-61228ADBAD4F}" srcId="{3FC914D0-30E6-475A-886F-95C31C47810D}" destId="{35C43F03-5313-4CEC-A693-19A7901F2CA6}" srcOrd="0" destOrd="0" parTransId="{F80BA6AC-5952-48DA-A90C-C34BB278B65A}" sibTransId="{5D538331-B13A-49AD-AD10-ACED4521E982}"/>
    <dgm:cxn modelId="{7C29DDBD-B7FC-4496-B830-C7CCB2868791}" type="presOf" srcId="{217E735B-1207-4BC7-8CB7-93C43C76C7AA}" destId="{9FA6F5CF-37B5-40BE-8190-3653F44A713D}" srcOrd="0" destOrd="0" presId="urn:microsoft.com/office/officeart/2018/2/layout/IconCircleList"/>
    <dgm:cxn modelId="{8D62EBCC-BAAF-467C-A249-443B94EA47FF}" type="presOf" srcId="{665D44BF-A0D6-4B8E-A60A-D011E9767CDF}" destId="{AD009856-AAD6-45C2-A676-E4D3909D8EB5}" srcOrd="0" destOrd="0" presId="urn:microsoft.com/office/officeart/2018/2/layout/IconCircleList"/>
    <dgm:cxn modelId="{3EDA17D3-362E-4408-9FAB-161892B4457F}" type="presOf" srcId="{A9D8A07C-667E-4DDB-A68D-DEA23F2346A5}" destId="{75180476-6C3F-42D2-B3ED-8D7EEB45B829}" srcOrd="0" destOrd="0" presId="urn:microsoft.com/office/officeart/2018/2/layout/IconCircleList"/>
    <dgm:cxn modelId="{B9CC7FDA-2DC4-4C36-9F15-675254A7BCEE}" type="presOf" srcId="{27530CBB-31F4-4432-A2FE-2158D2F39EA6}" destId="{A6965AEA-B746-4068-9D24-34DB058F691E}" srcOrd="0" destOrd="0" presId="urn:microsoft.com/office/officeart/2018/2/layout/IconCircleList"/>
    <dgm:cxn modelId="{274B11DB-016B-4240-96DD-033D3FC6C0A2}" type="presOf" srcId="{3FC914D0-30E6-475A-886F-95C31C47810D}" destId="{6C424BD1-766B-458A-839E-040D2E8815AB}" srcOrd="0" destOrd="0" presId="urn:microsoft.com/office/officeart/2018/2/layout/IconCircleList"/>
    <dgm:cxn modelId="{E1C5369E-188E-4BEF-90E4-A55F24CAD8AC}" type="presParOf" srcId="{6C424BD1-766B-458A-839E-040D2E8815AB}" destId="{AC874E4D-91BC-4C94-8AE3-22C8E77B5E28}" srcOrd="0" destOrd="0" presId="urn:microsoft.com/office/officeart/2018/2/layout/IconCircleList"/>
    <dgm:cxn modelId="{7BB2E4BD-1341-4CDA-B235-CC0161A31C69}" type="presParOf" srcId="{AC874E4D-91BC-4C94-8AE3-22C8E77B5E28}" destId="{8A713995-CBB1-4FF8-8440-69790D3C6D47}" srcOrd="0" destOrd="0" presId="urn:microsoft.com/office/officeart/2018/2/layout/IconCircleList"/>
    <dgm:cxn modelId="{4B80B650-C5DA-4FBD-BEC7-FF2775396EB0}" type="presParOf" srcId="{8A713995-CBB1-4FF8-8440-69790D3C6D47}" destId="{67CC8877-0CEA-421C-9C13-E1D9BE3F096F}" srcOrd="0" destOrd="0" presId="urn:microsoft.com/office/officeart/2018/2/layout/IconCircleList"/>
    <dgm:cxn modelId="{076AC0CF-94B9-4981-9EE8-B017F3B0D9BB}" type="presParOf" srcId="{8A713995-CBB1-4FF8-8440-69790D3C6D47}" destId="{DFEC16CC-0999-47CB-A26E-872474E448C4}" srcOrd="1" destOrd="0" presId="urn:microsoft.com/office/officeart/2018/2/layout/IconCircleList"/>
    <dgm:cxn modelId="{B07BBF62-0AE5-4A33-A0A1-72B48B424E14}" type="presParOf" srcId="{8A713995-CBB1-4FF8-8440-69790D3C6D47}" destId="{554F9CF2-A75B-4CA0-B807-91590948B3C9}" srcOrd="2" destOrd="0" presId="urn:microsoft.com/office/officeart/2018/2/layout/IconCircleList"/>
    <dgm:cxn modelId="{3FC749AB-4C4A-4737-AD8F-60B3BFB56E9F}" type="presParOf" srcId="{8A713995-CBB1-4FF8-8440-69790D3C6D47}" destId="{314EFB33-4B62-4815-88DE-2C095372E726}" srcOrd="3" destOrd="0" presId="urn:microsoft.com/office/officeart/2018/2/layout/IconCircleList"/>
    <dgm:cxn modelId="{085A17B1-3BAA-4998-9816-49454212AA3B}" type="presParOf" srcId="{AC874E4D-91BC-4C94-8AE3-22C8E77B5E28}" destId="{22B0B053-58D9-46A8-B4AA-4FBF82587FEF}" srcOrd="1" destOrd="0" presId="urn:microsoft.com/office/officeart/2018/2/layout/IconCircleList"/>
    <dgm:cxn modelId="{AB9C766B-7ED1-4323-823A-632ECA2B057D}" type="presParOf" srcId="{AC874E4D-91BC-4C94-8AE3-22C8E77B5E28}" destId="{DBF26B6B-45A8-4917-9D57-C6DCB7FE30A1}" srcOrd="2" destOrd="0" presId="urn:microsoft.com/office/officeart/2018/2/layout/IconCircleList"/>
    <dgm:cxn modelId="{2609D93F-3846-4978-9CD4-2A7E43E70D6B}" type="presParOf" srcId="{DBF26B6B-45A8-4917-9D57-C6DCB7FE30A1}" destId="{26B756E6-CB07-408C-B7B1-3355E5BC4EB5}" srcOrd="0" destOrd="0" presId="urn:microsoft.com/office/officeart/2018/2/layout/IconCircleList"/>
    <dgm:cxn modelId="{547B21E8-C2BD-41EB-80EF-5A1D35B3580C}" type="presParOf" srcId="{DBF26B6B-45A8-4917-9D57-C6DCB7FE30A1}" destId="{8179FBE3-AA24-4F6F-B0D9-8EDA72C13FBE}" srcOrd="1" destOrd="0" presId="urn:microsoft.com/office/officeart/2018/2/layout/IconCircleList"/>
    <dgm:cxn modelId="{1F4695B8-6DED-4B6C-9384-C19443EF21DD}" type="presParOf" srcId="{DBF26B6B-45A8-4917-9D57-C6DCB7FE30A1}" destId="{EF9938CE-B544-4FA9-835B-8705F57DE047}" srcOrd="2" destOrd="0" presId="urn:microsoft.com/office/officeart/2018/2/layout/IconCircleList"/>
    <dgm:cxn modelId="{A1B015F6-AC53-4909-A40A-24A56B1C5A80}" type="presParOf" srcId="{DBF26B6B-45A8-4917-9D57-C6DCB7FE30A1}" destId="{A6965AEA-B746-4068-9D24-34DB058F691E}" srcOrd="3" destOrd="0" presId="urn:microsoft.com/office/officeart/2018/2/layout/IconCircleList"/>
    <dgm:cxn modelId="{EC1CD853-F1F0-4AF8-A104-0FFDC8ACFE0E}" type="presParOf" srcId="{AC874E4D-91BC-4C94-8AE3-22C8E77B5E28}" destId="{0288B142-8A96-4951-935B-ABAF378959C2}" srcOrd="3" destOrd="0" presId="urn:microsoft.com/office/officeart/2018/2/layout/IconCircleList"/>
    <dgm:cxn modelId="{0F858BB6-D9C6-49EF-B5B9-4F760FDF21B1}" type="presParOf" srcId="{AC874E4D-91BC-4C94-8AE3-22C8E77B5E28}" destId="{3AC9940D-08F9-4D4F-B43C-90985891D3DB}" srcOrd="4" destOrd="0" presId="urn:microsoft.com/office/officeart/2018/2/layout/IconCircleList"/>
    <dgm:cxn modelId="{EA8B6984-83A3-482A-86C2-547A3139DF21}" type="presParOf" srcId="{3AC9940D-08F9-4D4F-B43C-90985891D3DB}" destId="{4F76BC19-843B-413B-99B3-BE14D572020A}" srcOrd="0" destOrd="0" presId="urn:microsoft.com/office/officeart/2018/2/layout/IconCircleList"/>
    <dgm:cxn modelId="{8D2E2435-8AFF-4497-92C6-6AB87A378951}" type="presParOf" srcId="{3AC9940D-08F9-4D4F-B43C-90985891D3DB}" destId="{E19460EB-9581-4DBB-9C22-282690C83864}" srcOrd="1" destOrd="0" presId="urn:microsoft.com/office/officeart/2018/2/layout/IconCircleList"/>
    <dgm:cxn modelId="{835F5433-2AC9-4765-B63E-B579E84FEE34}" type="presParOf" srcId="{3AC9940D-08F9-4D4F-B43C-90985891D3DB}" destId="{622D0741-0FE9-4F96-870B-80F5F373718D}" srcOrd="2" destOrd="0" presId="urn:microsoft.com/office/officeart/2018/2/layout/IconCircleList"/>
    <dgm:cxn modelId="{4F4C2DBC-48CB-47E1-9418-8792EEBA4EAE}" type="presParOf" srcId="{3AC9940D-08F9-4D4F-B43C-90985891D3DB}" destId="{9FA6F5CF-37B5-40BE-8190-3653F44A713D}" srcOrd="3" destOrd="0" presId="urn:microsoft.com/office/officeart/2018/2/layout/IconCircleList"/>
    <dgm:cxn modelId="{B025184C-F75A-4974-8114-C66B5A436B38}" type="presParOf" srcId="{AC874E4D-91BC-4C94-8AE3-22C8E77B5E28}" destId="{AD009856-AAD6-45C2-A676-E4D3909D8EB5}" srcOrd="5" destOrd="0" presId="urn:microsoft.com/office/officeart/2018/2/layout/IconCircleList"/>
    <dgm:cxn modelId="{178832B3-5E72-440A-93A5-B119A0DE0186}" type="presParOf" srcId="{AC874E4D-91BC-4C94-8AE3-22C8E77B5E28}" destId="{5632542A-40E5-490F-9FC7-2E37FB35504D}" srcOrd="6" destOrd="0" presId="urn:microsoft.com/office/officeart/2018/2/layout/IconCircleList"/>
    <dgm:cxn modelId="{03F0A08B-6608-4866-96CD-F551E63DEABF}" type="presParOf" srcId="{5632542A-40E5-490F-9FC7-2E37FB35504D}" destId="{617BD55B-6C83-4105-918C-BD94FF6CC3F8}" srcOrd="0" destOrd="0" presId="urn:microsoft.com/office/officeart/2018/2/layout/IconCircleList"/>
    <dgm:cxn modelId="{DA30FCA6-2367-4052-BA01-A9BB64B2081E}" type="presParOf" srcId="{5632542A-40E5-490F-9FC7-2E37FB35504D}" destId="{6072C9D5-5D93-4724-855D-4C1F093EB008}" srcOrd="1" destOrd="0" presId="urn:microsoft.com/office/officeart/2018/2/layout/IconCircleList"/>
    <dgm:cxn modelId="{04FC1E98-B74B-4391-A45D-FD2B76D4D8E9}" type="presParOf" srcId="{5632542A-40E5-490F-9FC7-2E37FB35504D}" destId="{4C7517AE-7282-46E9-9BFB-4F8D9F6FBACD}" srcOrd="2" destOrd="0" presId="urn:microsoft.com/office/officeart/2018/2/layout/IconCircleList"/>
    <dgm:cxn modelId="{A22506EE-1FAC-45FE-A14C-5493B53B60A7}" type="presParOf" srcId="{5632542A-40E5-490F-9FC7-2E37FB35504D}" destId="{1048FD11-8E37-4286-B371-C6B90D06FE8A}" srcOrd="3" destOrd="0" presId="urn:microsoft.com/office/officeart/2018/2/layout/IconCircleList"/>
    <dgm:cxn modelId="{9E1E4601-BE0C-4BBE-9DDA-D0AA9D491767}" type="presParOf" srcId="{AC874E4D-91BC-4C94-8AE3-22C8E77B5E28}" destId="{75180476-6C3F-42D2-B3ED-8D7EEB45B829}" srcOrd="7" destOrd="0" presId="urn:microsoft.com/office/officeart/2018/2/layout/IconCircleList"/>
    <dgm:cxn modelId="{9A444D0A-9C0B-48B9-BB5B-A869A4051AA0}" type="presParOf" srcId="{AC874E4D-91BC-4C94-8AE3-22C8E77B5E28}" destId="{493426B4-7D8B-47EA-A4EC-D3060839C36D}" srcOrd="8" destOrd="0" presId="urn:microsoft.com/office/officeart/2018/2/layout/IconCircleList"/>
    <dgm:cxn modelId="{5F676F4C-01DF-4119-AEF3-5F95DD4AA79A}" type="presParOf" srcId="{493426B4-7D8B-47EA-A4EC-D3060839C36D}" destId="{2FDC819B-0DB9-4A68-AEB9-028375850C8C}" srcOrd="0" destOrd="0" presId="urn:microsoft.com/office/officeart/2018/2/layout/IconCircleList"/>
    <dgm:cxn modelId="{73CF455F-1108-44A7-AF10-D1DFABE13495}" type="presParOf" srcId="{493426B4-7D8B-47EA-A4EC-D3060839C36D}" destId="{9E561C31-14F4-42B7-B1DD-58203866C82C}" srcOrd="1" destOrd="0" presId="urn:microsoft.com/office/officeart/2018/2/layout/IconCircleList"/>
    <dgm:cxn modelId="{FE773595-7A17-4FFB-9EAF-FA822B444F74}" type="presParOf" srcId="{493426B4-7D8B-47EA-A4EC-D3060839C36D}" destId="{21C3EE41-E2A5-4275-9CDA-8B507D53615E}" srcOrd="2" destOrd="0" presId="urn:microsoft.com/office/officeart/2018/2/layout/IconCircleList"/>
    <dgm:cxn modelId="{3C5236BD-255D-449F-A570-983F7850C327}" type="presParOf" srcId="{493426B4-7D8B-47EA-A4EC-D3060839C36D}" destId="{B61761E7-F75D-4002-9D0B-C2DF00123B2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BCD78-481F-40A5-8F8C-8E6AEC4068B4}">
      <dsp:nvSpPr>
        <dsp:cNvPr id="0" name=""/>
        <dsp:cNvSpPr/>
      </dsp:nvSpPr>
      <dsp:spPr>
        <a:xfrm>
          <a:off x="-12883" y="34510"/>
          <a:ext cx="10725727" cy="2014425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rgbClr val="C8191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3ABB31-DA94-4E74-B67D-27ADBE1353C4}">
      <dsp:nvSpPr>
        <dsp:cNvPr id="0" name=""/>
        <dsp:cNvSpPr/>
      </dsp:nvSpPr>
      <dsp:spPr>
        <a:xfrm>
          <a:off x="380568" y="657568"/>
          <a:ext cx="715368" cy="71536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7379AD-63D3-46B2-A341-FC959F6BD0D3}">
      <dsp:nvSpPr>
        <dsp:cNvPr id="0" name=""/>
        <dsp:cNvSpPr/>
      </dsp:nvSpPr>
      <dsp:spPr>
        <a:xfrm>
          <a:off x="1180556" y="353838"/>
          <a:ext cx="4713341" cy="1300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654" tIns="137654" rIns="137654" bIns="137654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Répondre à une crise d’attractivité des </a:t>
          </a:r>
          <a:r>
            <a:rPr lang="fr-FR" sz="1800" kern="1200" dirty="0" err="1"/>
            <a:t>étudiant·es</a:t>
          </a:r>
          <a:r>
            <a:rPr lang="fr-FR" sz="1800" kern="1200" dirty="0"/>
            <a:t> en formation en master :</a:t>
          </a:r>
          <a:endParaRPr lang="en-US" sz="1800" kern="1200" dirty="0"/>
        </a:p>
      </dsp:txBody>
      <dsp:txXfrm>
        <a:off x="1180556" y="353838"/>
        <a:ext cx="4713341" cy="1300670"/>
      </dsp:txXfrm>
    </dsp:sp>
    <dsp:sp modelId="{46A0253D-DBE9-4286-B01F-7EE2810F95A9}">
      <dsp:nvSpPr>
        <dsp:cNvPr id="0" name=""/>
        <dsp:cNvSpPr/>
      </dsp:nvSpPr>
      <dsp:spPr>
        <a:xfrm>
          <a:off x="6099535" y="333235"/>
          <a:ext cx="4565257" cy="1550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654" tIns="137654" rIns="137654" bIns="137654" numCol="1" spcCol="1270" anchor="ctr" anchorCtr="0">
          <a:noAutofit/>
        </a:bodyPr>
        <a:lstStyle/>
        <a:p>
          <a:pPr marL="177800" lvl="0" indent="-17780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800" b="0" kern="1200" dirty="0">
              <a:latin typeface="+mj-lt"/>
            </a:rPr>
            <a:t>- Par une rémunération en </a:t>
          </a:r>
          <a:r>
            <a:rPr lang="fr-FR" sz="1800" b="0" kern="1200" dirty="0" err="1">
              <a:latin typeface="+mj-lt"/>
            </a:rPr>
            <a:t>M1</a:t>
          </a:r>
          <a:r>
            <a:rPr lang="fr-FR" sz="1800" b="0" kern="1200" dirty="0">
              <a:latin typeface="+mj-lt"/>
            </a:rPr>
            <a:t> de </a:t>
          </a:r>
          <a:br>
            <a:rPr lang="fr-FR" sz="1800" b="0" kern="1200" dirty="0">
              <a:latin typeface="+mj-lt"/>
            </a:rPr>
          </a:br>
          <a:r>
            <a:rPr lang="fr-FR" sz="1800" b="0" kern="1200" dirty="0">
              <a:latin typeface="+mj-lt"/>
            </a:rPr>
            <a:t>900 ou 1 400 € et en </a:t>
          </a:r>
          <a:r>
            <a:rPr lang="fr-FR" sz="1800" b="0" kern="1200" dirty="0" err="1">
              <a:latin typeface="+mj-lt"/>
            </a:rPr>
            <a:t>M2</a:t>
          </a:r>
          <a:r>
            <a:rPr lang="fr-FR" sz="1800" b="0" kern="1200" dirty="0">
              <a:latin typeface="+mj-lt"/>
            </a:rPr>
            <a:t> de 1 800 €,</a:t>
          </a:r>
          <a:endParaRPr lang="en-US" sz="1800" b="0" kern="1200" dirty="0">
            <a:latin typeface="+mj-lt"/>
          </a:endParaRPr>
        </a:p>
        <a:p>
          <a:pPr marL="176213" lvl="0" indent="-176213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tabLst>
              <a:tab pos="176213" algn="l"/>
            </a:tabLst>
          </a:pPr>
          <a:r>
            <a:rPr lang="fr-FR" sz="1800" b="0" kern="1200" dirty="0">
              <a:latin typeface="+mj-lt"/>
            </a:rPr>
            <a:t>- Et un concours dans l’année de </a:t>
          </a:r>
          <a:r>
            <a:rPr lang="fr-FR" sz="1800" b="0" kern="1200" dirty="0" err="1">
              <a:latin typeface="+mj-lt"/>
            </a:rPr>
            <a:t>L3</a:t>
          </a:r>
          <a:r>
            <a:rPr lang="fr-FR" sz="1800" b="0" kern="1200" dirty="0">
              <a:latin typeface="+mj-lt"/>
            </a:rPr>
            <a:t> </a:t>
          </a:r>
          <a:r>
            <a:rPr lang="fr-FR" sz="900" kern="1200" dirty="0"/>
            <a:t>(niveau de recrutement jamais vu historiquement pour le </a:t>
          </a:r>
          <a:br>
            <a:rPr lang="fr-FR" sz="900" kern="1200" dirty="0"/>
          </a:br>
          <a:r>
            <a:rPr lang="fr-FR" sz="900" kern="1200" dirty="0"/>
            <a:t>  second degré. À une époque il fallait au moins avoir la </a:t>
          </a:r>
          <a:br>
            <a:rPr lang="fr-FR" sz="900" kern="1200" dirty="0"/>
          </a:br>
          <a:r>
            <a:rPr lang="fr-FR" sz="900" kern="1200" dirty="0"/>
            <a:t>  licence).</a:t>
          </a:r>
          <a:endParaRPr lang="en-US" sz="1800" b="0" kern="1200" dirty="0">
            <a:latin typeface="+mj-lt"/>
          </a:endParaRPr>
        </a:p>
      </dsp:txBody>
      <dsp:txXfrm>
        <a:off x="6099535" y="333235"/>
        <a:ext cx="4565257" cy="1550398"/>
      </dsp:txXfrm>
    </dsp:sp>
    <dsp:sp modelId="{DB8E3BE8-A535-4C54-BBAA-F9B7E433FB58}">
      <dsp:nvSpPr>
        <dsp:cNvPr id="0" name=""/>
        <dsp:cNvSpPr/>
      </dsp:nvSpPr>
      <dsp:spPr>
        <a:xfrm>
          <a:off x="-12883" y="2450245"/>
          <a:ext cx="10725727" cy="1791646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rgbClr val="C8191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C33E7F-C9A3-491D-9FCF-5794C1F69230}">
      <dsp:nvSpPr>
        <dsp:cNvPr id="0" name=""/>
        <dsp:cNvSpPr/>
      </dsp:nvSpPr>
      <dsp:spPr>
        <a:xfrm>
          <a:off x="380568" y="3044354"/>
          <a:ext cx="715368" cy="71536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BD4BEC-BC0C-4B48-BE54-3AAD43D0361A}">
      <dsp:nvSpPr>
        <dsp:cNvPr id="0" name=""/>
        <dsp:cNvSpPr/>
      </dsp:nvSpPr>
      <dsp:spPr>
        <a:xfrm>
          <a:off x="1489389" y="2710496"/>
          <a:ext cx="9220514" cy="1300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654" tIns="137654" rIns="137654" bIns="13765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Le MEN garde le maintien d’une diplomation et d’une titularisation de niveau master.</a:t>
          </a:r>
          <a:endParaRPr lang="en-US" sz="1800" kern="1200" dirty="0"/>
        </a:p>
      </dsp:txBody>
      <dsp:txXfrm>
        <a:off x="1489389" y="2710496"/>
        <a:ext cx="9220514" cy="1300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87D30-461C-404E-B4AA-493DD73F599A}">
      <dsp:nvSpPr>
        <dsp:cNvPr id="0" name=""/>
        <dsp:cNvSpPr/>
      </dsp:nvSpPr>
      <dsp:spPr>
        <a:xfrm>
          <a:off x="8746" y="327425"/>
          <a:ext cx="5228214" cy="2091285"/>
        </a:xfrm>
        <a:prstGeom prst="chevron">
          <a:avLst/>
        </a:prstGeom>
        <a:solidFill>
          <a:schemeClr val="bg1"/>
        </a:solidFill>
        <a:ln w="28575" cap="flat" cmpd="sng" algn="ctr">
          <a:solidFill>
            <a:srgbClr val="C8191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Une sortie de la logique universitaire : création d’une super structure ENSP, sous la double tutelle MEN et MESRI, contrôlant les INSPÉ.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054389" y="327425"/>
        <a:ext cx="3136929" cy="2091285"/>
      </dsp:txXfrm>
    </dsp:sp>
    <dsp:sp modelId="{DA407D52-7C73-4200-A037-3D9D96E44516}">
      <dsp:nvSpPr>
        <dsp:cNvPr id="0" name=""/>
        <dsp:cNvSpPr/>
      </dsp:nvSpPr>
      <dsp:spPr>
        <a:xfrm>
          <a:off x="4714138" y="327425"/>
          <a:ext cx="5228214" cy="2091285"/>
        </a:xfrm>
        <a:prstGeom prst="chevron">
          <a:avLst/>
        </a:prstGeom>
        <a:solidFill>
          <a:schemeClr val="bg1"/>
        </a:solidFill>
        <a:ln w="28575" cap="flat" cmpd="sng" algn="ctr">
          <a:solidFill>
            <a:srgbClr val="C8191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Une caporalisation en marche pour passer d’un métier « de conception à un métier d’</a:t>
          </a:r>
          <a:r>
            <a:rPr lang="fr-FR" sz="1600" kern="1200" dirty="0" err="1">
              <a:solidFill>
                <a:schemeClr val="tx1"/>
              </a:solidFill>
            </a:rPr>
            <a:t>exécutant·e</a:t>
          </a:r>
          <a:r>
            <a:rPr lang="fr-FR" sz="1600" kern="1200" dirty="0">
              <a:solidFill>
                <a:schemeClr val="tx1"/>
              </a:solidFill>
            </a:rPr>
            <a:t> ».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759781" y="327425"/>
        <a:ext cx="3136929" cy="20912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28AE3-FA35-46F7-900D-C14EEABCB03F}">
      <dsp:nvSpPr>
        <dsp:cNvPr id="0" name=""/>
        <dsp:cNvSpPr/>
      </dsp:nvSpPr>
      <dsp:spPr>
        <a:xfrm>
          <a:off x="0" y="361707"/>
          <a:ext cx="10716491" cy="2657094"/>
        </a:xfrm>
        <a:prstGeom prst="roundRect">
          <a:avLst>
            <a:gd name="adj" fmla="val 10000"/>
          </a:avLst>
        </a:prstGeom>
        <a:solidFill>
          <a:schemeClr val="bg1"/>
        </a:solidFill>
        <a:ln w="9525">
          <a:solidFill>
            <a:srgbClr val="C8191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BEF7DC-A66F-440C-BEEE-89DE9C2871F7}">
      <dsp:nvSpPr>
        <dsp:cNvPr id="0" name=""/>
        <dsp:cNvSpPr/>
      </dsp:nvSpPr>
      <dsp:spPr>
        <a:xfrm>
          <a:off x="353677" y="1368729"/>
          <a:ext cx="643050" cy="64305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B3734-CCA4-4E6D-868E-97078DE9F9B3}">
      <dsp:nvSpPr>
        <dsp:cNvPr id="0" name=""/>
        <dsp:cNvSpPr/>
      </dsp:nvSpPr>
      <dsp:spPr>
        <a:xfrm>
          <a:off x="1062799" y="1062180"/>
          <a:ext cx="4510791" cy="13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59" tIns="123859" rIns="123859" bIns="123859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Les pré-recrutements en licence d’étudiant·es avant un concours master en tenant une formation intégrée :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062799" y="1062180"/>
        <a:ext cx="4510791" cy="1377179"/>
      </dsp:txXfrm>
    </dsp:sp>
    <dsp:sp modelId="{EB175DFB-8911-4166-9E20-CC29A3E0560C}">
      <dsp:nvSpPr>
        <dsp:cNvPr id="0" name=""/>
        <dsp:cNvSpPr/>
      </dsp:nvSpPr>
      <dsp:spPr>
        <a:xfrm>
          <a:off x="5884493" y="920248"/>
          <a:ext cx="4831976" cy="1738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38" tIns="123738" rIns="123738" bIns="12373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  <a:latin typeface="+mj-lt"/>
            </a:rPr>
            <a:t>- Précarité limitée ;</a:t>
          </a:r>
          <a:endParaRPr lang="en-US" sz="1400" kern="1200" dirty="0">
            <a:solidFill>
              <a:schemeClr val="tx1"/>
            </a:solidFill>
            <a:latin typeface="+mj-lt"/>
          </a:endParaRPr>
        </a:p>
        <a:p>
          <a:pPr marL="176213" lvl="0" indent="-176213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  <a:latin typeface="+mj-lt"/>
            </a:rPr>
            <a:t>- Concours après expérience du face à face pédagogique et formation professionnalisante ;</a:t>
          </a:r>
          <a:endParaRPr lang="en-US" sz="1400" kern="1200" dirty="0">
            <a:solidFill>
              <a:schemeClr val="tx1"/>
            </a:solidFill>
            <a:latin typeface="+mj-lt"/>
          </a:endParaRPr>
        </a:p>
        <a:p>
          <a:pPr marL="176213" lvl="0" indent="-176213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  <a:latin typeface="+mj-lt"/>
            </a:rPr>
            <a:t>- Formation pratique, didactique, articulant recherche et terrain.</a:t>
          </a:r>
          <a:endParaRPr lang="en-US" sz="1400" kern="1200" dirty="0">
            <a:solidFill>
              <a:schemeClr val="tx1"/>
            </a:solidFill>
            <a:latin typeface="+mj-lt"/>
          </a:endParaRPr>
        </a:p>
      </dsp:txBody>
      <dsp:txXfrm>
        <a:off x="5884493" y="920248"/>
        <a:ext cx="4831976" cy="1738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07E6B-E087-4EF7-A3EB-75FD61FDE0A6}">
      <dsp:nvSpPr>
        <dsp:cNvPr id="0" name=""/>
        <dsp:cNvSpPr/>
      </dsp:nvSpPr>
      <dsp:spPr>
        <a:xfrm>
          <a:off x="424092" y="1377816"/>
          <a:ext cx="930831" cy="930831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135B24-C523-413C-8F69-936830599E69}">
      <dsp:nvSpPr>
        <dsp:cNvPr id="0" name=""/>
        <dsp:cNvSpPr/>
      </dsp:nvSpPr>
      <dsp:spPr>
        <a:xfrm>
          <a:off x="619588" y="1573290"/>
          <a:ext cx="539882" cy="53988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1C91AF-B0BE-42F3-8D4F-709BB84EFAEB}">
      <dsp:nvSpPr>
        <dsp:cNvPr id="0" name=""/>
        <dsp:cNvSpPr/>
      </dsp:nvSpPr>
      <dsp:spPr>
        <a:xfrm>
          <a:off x="1498984" y="1136218"/>
          <a:ext cx="2194102" cy="1414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Le devenir des masters MEEF dans l’articulation </a:t>
          </a:r>
          <a:br>
            <a:rPr lang="fr-FR" sz="1600" kern="1200" dirty="0"/>
          </a:br>
          <a:r>
            <a:rPr lang="fr-FR" sz="1600" kern="1200" dirty="0"/>
            <a:t>INSPÉ-ENSP.</a:t>
          </a:r>
          <a:endParaRPr lang="en-US" sz="1600" kern="1200" dirty="0"/>
        </a:p>
      </dsp:txBody>
      <dsp:txXfrm>
        <a:off x="1498984" y="1136218"/>
        <a:ext cx="2194102" cy="1414026"/>
      </dsp:txXfrm>
    </dsp:sp>
    <dsp:sp modelId="{E5F016CD-F89C-4542-8D15-104AE652CBC6}">
      <dsp:nvSpPr>
        <dsp:cNvPr id="0" name=""/>
        <dsp:cNvSpPr/>
      </dsp:nvSpPr>
      <dsp:spPr>
        <a:xfrm>
          <a:off x="4093861" y="1377816"/>
          <a:ext cx="930831" cy="930831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80DD32-A3F8-462B-936A-CE72802502FA}">
      <dsp:nvSpPr>
        <dsp:cNvPr id="0" name=""/>
        <dsp:cNvSpPr/>
      </dsp:nvSpPr>
      <dsp:spPr>
        <a:xfrm>
          <a:off x="4289342" y="1573290"/>
          <a:ext cx="539882" cy="53988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0758D5-51FE-42CF-83E9-A5BD1AB926E1}">
      <dsp:nvSpPr>
        <dsp:cNvPr id="0" name=""/>
        <dsp:cNvSpPr/>
      </dsp:nvSpPr>
      <dsp:spPr>
        <a:xfrm>
          <a:off x="5205688" y="1377816"/>
          <a:ext cx="2194102" cy="930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La place en INSPÉ des non </a:t>
          </a:r>
          <a:r>
            <a:rPr lang="fr-FR" sz="1600" kern="1200" dirty="0" err="1"/>
            <a:t>lauréat·es</a:t>
          </a:r>
          <a:r>
            <a:rPr lang="fr-FR" sz="1600" kern="1200" dirty="0"/>
            <a:t> de concours.</a:t>
          </a:r>
          <a:endParaRPr lang="en-US" sz="1600" kern="1200" dirty="0"/>
        </a:p>
      </dsp:txBody>
      <dsp:txXfrm>
        <a:off x="5205688" y="1377816"/>
        <a:ext cx="2194102" cy="930831"/>
      </dsp:txXfrm>
    </dsp:sp>
    <dsp:sp modelId="{A6FDC2D2-0021-4349-A604-6C1FDEB1E55F}">
      <dsp:nvSpPr>
        <dsp:cNvPr id="0" name=""/>
        <dsp:cNvSpPr/>
      </dsp:nvSpPr>
      <dsp:spPr>
        <a:xfrm>
          <a:off x="7874435" y="1331647"/>
          <a:ext cx="930831" cy="930831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ADA092-162D-4F19-AD21-EA14D8A05D59}">
      <dsp:nvSpPr>
        <dsp:cNvPr id="0" name=""/>
        <dsp:cNvSpPr/>
      </dsp:nvSpPr>
      <dsp:spPr>
        <a:xfrm>
          <a:off x="8069945" y="1527103"/>
          <a:ext cx="539882" cy="53988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912828-8938-4347-A9B4-8A73D2B00930}">
      <dsp:nvSpPr>
        <dsp:cNvPr id="0" name=""/>
        <dsp:cNvSpPr/>
      </dsp:nvSpPr>
      <dsp:spPr>
        <a:xfrm>
          <a:off x="8651140" y="1377816"/>
          <a:ext cx="2194102" cy="930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Les modules spécifiques en </a:t>
          </a:r>
          <a:br>
            <a:rPr lang="fr-FR" sz="1600" kern="1200" dirty="0"/>
          </a:br>
          <a:r>
            <a:rPr lang="fr-FR" sz="1600" kern="1200" dirty="0"/>
            <a:t>L2-L3.</a:t>
          </a:r>
          <a:endParaRPr lang="en-US" sz="1600" kern="1200" dirty="0"/>
        </a:p>
      </dsp:txBody>
      <dsp:txXfrm>
        <a:off x="8651140" y="1377816"/>
        <a:ext cx="2194102" cy="9308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E1C9E-66FA-42A7-AD1D-44914328EADF}">
      <dsp:nvSpPr>
        <dsp:cNvPr id="0" name=""/>
        <dsp:cNvSpPr/>
      </dsp:nvSpPr>
      <dsp:spPr>
        <a:xfrm>
          <a:off x="0" y="1616"/>
          <a:ext cx="10763829" cy="819168"/>
        </a:xfrm>
        <a:prstGeom prst="roundRect">
          <a:avLst>
            <a:gd name="adj" fmla="val 10000"/>
          </a:avLst>
        </a:prstGeom>
        <a:solidFill>
          <a:schemeClr val="bg1"/>
        </a:solidFill>
        <a:ln w="9525">
          <a:solidFill>
            <a:srgbClr val="C8191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E79993-163F-46E1-95E2-5B7B2D635DE7}">
      <dsp:nvSpPr>
        <dsp:cNvPr id="0" name=""/>
        <dsp:cNvSpPr/>
      </dsp:nvSpPr>
      <dsp:spPr>
        <a:xfrm>
          <a:off x="247798" y="185929"/>
          <a:ext cx="450542" cy="45054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4F885-1DDE-445A-8DD9-56F8714DD2C0}">
      <dsp:nvSpPr>
        <dsp:cNvPr id="0" name=""/>
        <dsp:cNvSpPr/>
      </dsp:nvSpPr>
      <dsp:spPr>
        <a:xfrm>
          <a:off x="946139" y="1616"/>
          <a:ext cx="9817689" cy="819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95" tIns="86695" rIns="86695" bIns="8669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Annonce de E. Macron sur le 1</a:t>
          </a:r>
          <a:r>
            <a:rPr lang="fr-FR" sz="1600" kern="1200" baseline="30000" dirty="0"/>
            <a:t>er</a:t>
          </a:r>
          <a:r>
            <a:rPr lang="fr-FR" sz="1600" kern="1200" dirty="0"/>
            <a:t> degré vendredi matin 5 avril.</a:t>
          </a:r>
          <a:endParaRPr lang="en-US" sz="1600" kern="1200" dirty="0"/>
        </a:p>
      </dsp:txBody>
      <dsp:txXfrm>
        <a:off x="946139" y="1616"/>
        <a:ext cx="9817689" cy="819168"/>
      </dsp:txXfrm>
    </dsp:sp>
    <dsp:sp modelId="{00B1B42C-85D2-47D7-A161-EBF8AC6AFE7F}">
      <dsp:nvSpPr>
        <dsp:cNvPr id="0" name=""/>
        <dsp:cNvSpPr/>
      </dsp:nvSpPr>
      <dsp:spPr>
        <a:xfrm>
          <a:off x="0" y="1025576"/>
          <a:ext cx="10763829" cy="819168"/>
        </a:xfrm>
        <a:prstGeom prst="roundRect">
          <a:avLst>
            <a:gd name="adj" fmla="val 10000"/>
          </a:avLst>
        </a:prstGeom>
        <a:solidFill>
          <a:schemeClr val="bg1"/>
        </a:solidFill>
        <a:ln w="9525">
          <a:solidFill>
            <a:srgbClr val="C8191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7FE5B-BCD8-4252-ACFE-5CAB67860A99}">
      <dsp:nvSpPr>
        <dsp:cNvPr id="0" name=""/>
        <dsp:cNvSpPr/>
      </dsp:nvSpPr>
      <dsp:spPr>
        <a:xfrm>
          <a:off x="247798" y="1209889"/>
          <a:ext cx="450542" cy="45054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D829A-F192-444D-A83C-E604834B0CF0}">
      <dsp:nvSpPr>
        <dsp:cNvPr id="0" name=""/>
        <dsp:cNvSpPr/>
      </dsp:nvSpPr>
      <dsp:spPr>
        <a:xfrm>
          <a:off x="946139" y="1025576"/>
          <a:ext cx="9817689" cy="819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95" tIns="86695" rIns="86695" bIns="86695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Dépêche AEF à la suite d'un brief presse de l’Élysée vendredi soir : généralisation du concours </a:t>
          </a:r>
          <a:r>
            <a:rPr lang="fr-FR" sz="1600" kern="1200" dirty="0" err="1"/>
            <a:t>L3</a:t>
          </a:r>
          <a:r>
            <a:rPr lang="fr-FR" sz="1600" kern="1200" dirty="0"/>
            <a:t> au second degré, lauréats de </a:t>
          </a:r>
          <a:r>
            <a:rPr lang="fr-FR" sz="1600" kern="1200" dirty="0" err="1"/>
            <a:t>M1</a:t>
          </a:r>
          <a:r>
            <a:rPr lang="fr-FR" sz="1600" kern="1200" dirty="0"/>
            <a:t> rémunérés 1 400 €, rien sur la transition.</a:t>
          </a:r>
          <a:endParaRPr lang="en-US" sz="1600" kern="1200" dirty="0"/>
        </a:p>
      </dsp:txBody>
      <dsp:txXfrm>
        <a:off x="946139" y="1025576"/>
        <a:ext cx="9817689" cy="819168"/>
      </dsp:txXfrm>
    </dsp:sp>
    <dsp:sp modelId="{A3833064-6DEE-4C80-833A-CBA2D1D46463}">
      <dsp:nvSpPr>
        <dsp:cNvPr id="0" name=""/>
        <dsp:cNvSpPr/>
      </dsp:nvSpPr>
      <dsp:spPr>
        <a:xfrm>
          <a:off x="0" y="2049536"/>
          <a:ext cx="10763829" cy="819168"/>
        </a:xfrm>
        <a:prstGeom prst="roundRect">
          <a:avLst>
            <a:gd name="adj" fmla="val 10000"/>
          </a:avLst>
        </a:prstGeom>
        <a:solidFill>
          <a:schemeClr val="bg1"/>
        </a:solidFill>
        <a:ln w="9525">
          <a:solidFill>
            <a:srgbClr val="C8191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B3437-7EBE-437A-B18F-CC0C31ABD1D8}">
      <dsp:nvSpPr>
        <dsp:cNvPr id="0" name=""/>
        <dsp:cNvSpPr/>
      </dsp:nvSpPr>
      <dsp:spPr>
        <a:xfrm>
          <a:off x="247798" y="2233849"/>
          <a:ext cx="450542" cy="45054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973B5-421C-4080-AFF9-CC33E198730F}">
      <dsp:nvSpPr>
        <dsp:cNvPr id="0" name=""/>
        <dsp:cNvSpPr/>
      </dsp:nvSpPr>
      <dsp:spPr>
        <a:xfrm>
          <a:off x="946139" y="2049536"/>
          <a:ext cx="9817689" cy="819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95" tIns="86695" rIns="86695" bIns="86695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Interview de N. </a:t>
          </a:r>
          <a:r>
            <a:rPr lang="fr-FR" sz="1600" kern="1200" dirty="0" err="1"/>
            <a:t>Belloubet</a:t>
          </a:r>
          <a:r>
            <a:rPr lang="fr-FR" sz="1600" kern="1200" dirty="0"/>
            <a:t> dimanche 7 avril : rémunération à 900 €, transition sur un an à 2 concours.</a:t>
          </a:r>
          <a:endParaRPr lang="en-US" sz="1600" kern="1200" dirty="0"/>
        </a:p>
      </dsp:txBody>
      <dsp:txXfrm>
        <a:off x="946139" y="2049536"/>
        <a:ext cx="9817689" cy="819168"/>
      </dsp:txXfrm>
    </dsp:sp>
    <dsp:sp modelId="{259933FE-AFA2-4D13-8E26-620B0CDA1A66}">
      <dsp:nvSpPr>
        <dsp:cNvPr id="0" name=""/>
        <dsp:cNvSpPr/>
      </dsp:nvSpPr>
      <dsp:spPr>
        <a:xfrm>
          <a:off x="0" y="3073496"/>
          <a:ext cx="10763829" cy="819168"/>
        </a:xfrm>
        <a:prstGeom prst="roundRect">
          <a:avLst>
            <a:gd name="adj" fmla="val 10000"/>
          </a:avLst>
        </a:prstGeom>
        <a:solidFill>
          <a:schemeClr val="bg1"/>
        </a:solidFill>
        <a:ln w="9525">
          <a:solidFill>
            <a:srgbClr val="C8191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AC022-F91D-43A2-B636-BFAD814777CE}">
      <dsp:nvSpPr>
        <dsp:cNvPr id="0" name=""/>
        <dsp:cNvSpPr/>
      </dsp:nvSpPr>
      <dsp:spPr>
        <a:xfrm>
          <a:off x="247798" y="3257809"/>
          <a:ext cx="450542" cy="450542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F071F-6300-4901-A71A-C492B327FF41}">
      <dsp:nvSpPr>
        <dsp:cNvPr id="0" name=""/>
        <dsp:cNvSpPr/>
      </dsp:nvSpPr>
      <dsp:spPr>
        <a:xfrm>
          <a:off x="946139" y="3073496"/>
          <a:ext cx="9817689" cy="819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95" tIns="86695" rIns="86695" bIns="86695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Rencontre S. Retailleau et organisations syndicales mardi 9 avril : 2 années de transition avec 2 concours.</a:t>
          </a:r>
          <a:endParaRPr lang="en-US" sz="1600" kern="1200" dirty="0"/>
        </a:p>
      </dsp:txBody>
      <dsp:txXfrm>
        <a:off x="946139" y="3073496"/>
        <a:ext cx="9817689" cy="8191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A4802-F7B1-4F73-A33A-4C659FF32E53}">
      <dsp:nvSpPr>
        <dsp:cNvPr id="0" name=""/>
        <dsp:cNvSpPr/>
      </dsp:nvSpPr>
      <dsp:spPr>
        <a:xfrm>
          <a:off x="730186" y="307812"/>
          <a:ext cx="935830" cy="93583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273F9-30C7-421A-9DCF-46B304497FF0}">
      <dsp:nvSpPr>
        <dsp:cNvPr id="0" name=""/>
        <dsp:cNvSpPr/>
      </dsp:nvSpPr>
      <dsp:spPr>
        <a:xfrm>
          <a:off x="266026" y="1573427"/>
          <a:ext cx="2079623" cy="1353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Nous </a:t>
          </a:r>
          <a:r>
            <a:rPr lang="en-US" sz="1200" kern="1200" dirty="0" err="1"/>
            <a:t>n’avons</a:t>
          </a:r>
          <a:r>
            <a:rPr lang="en-US" sz="1200" kern="1200" dirty="0"/>
            <a:t> pas de souci </a:t>
          </a:r>
          <a:r>
            <a:rPr lang="en-US" sz="1200" kern="1200" dirty="0" err="1"/>
            <a:t>d’attractivité</a:t>
          </a:r>
          <a:r>
            <a:rPr lang="en-US" sz="1200" kern="1200" dirty="0"/>
            <a:t>, nous </a:t>
          </a:r>
          <a:r>
            <a:rPr lang="en-US" sz="1200" kern="1200" dirty="0" err="1"/>
            <a:t>avons</a:t>
          </a:r>
          <a:r>
            <a:rPr lang="en-US" sz="1200" kern="1200" dirty="0"/>
            <a:t> un </a:t>
          </a:r>
          <a:r>
            <a:rPr lang="en-US" sz="1200" kern="1200" dirty="0" err="1"/>
            <a:t>problème</a:t>
          </a:r>
          <a:r>
            <a:rPr lang="en-US" sz="1200" kern="1200" dirty="0"/>
            <a:t> de </a:t>
          </a:r>
          <a:r>
            <a:rPr lang="en-US" sz="1200" kern="1200" dirty="0" err="1"/>
            <a:t>postes</a:t>
          </a:r>
          <a:r>
            <a:rPr lang="en-US" sz="1200" kern="1200" dirty="0"/>
            <a:t>.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 </a:t>
          </a:r>
          <a:r>
            <a:rPr lang="en-US" sz="1200" kern="1200" dirty="0" err="1"/>
            <a:t>candidat·es</a:t>
          </a:r>
          <a:r>
            <a:rPr lang="en-US" sz="1200" kern="1200" dirty="0"/>
            <a:t> pour un poste.</a:t>
          </a:r>
        </a:p>
      </dsp:txBody>
      <dsp:txXfrm>
        <a:off x="266026" y="1573427"/>
        <a:ext cx="2079623" cy="1353331"/>
      </dsp:txXfrm>
    </dsp:sp>
    <dsp:sp modelId="{A974485F-8FDC-4578-B75B-68B4613FCDC4}">
      <dsp:nvSpPr>
        <dsp:cNvPr id="0" name=""/>
        <dsp:cNvSpPr/>
      </dsp:nvSpPr>
      <dsp:spPr>
        <a:xfrm>
          <a:off x="3537592" y="397371"/>
          <a:ext cx="935830" cy="93583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61EE3-3371-42DE-A0BA-C0F046190758}">
      <dsp:nvSpPr>
        <dsp:cNvPr id="0" name=""/>
        <dsp:cNvSpPr/>
      </dsp:nvSpPr>
      <dsp:spPr>
        <a:xfrm>
          <a:off x="2685710" y="1555305"/>
          <a:ext cx="2677952" cy="1353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684 </a:t>
          </a:r>
          <a:r>
            <a:rPr lang="en-US" sz="1200" kern="1200" dirty="0" err="1"/>
            <a:t>postes</a:t>
          </a:r>
          <a:r>
            <a:rPr lang="en-US" sz="1200" kern="1200" dirty="0"/>
            <a:t> environ, </a:t>
          </a:r>
          <a:br>
            <a:rPr lang="en-US" sz="1200" kern="1200" dirty="0"/>
          </a:br>
          <a:r>
            <a:rPr lang="en-US" sz="1200" kern="1200" dirty="0"/>
            <a:t>1 500 </a:t>
          </a:r>
          <a:r>
            <a:rPr lang="en-US" sz="1200" kern="1200" dirty="0" err="1"/>
            <a:t>nécessaires</a:t>
          </a:r>
          <a:r>
            <a:rPr lang="en-US" sz="1200" kern="1200" dirty="0"/>
            <a:t> pour </a:t>
          </a:r>
          <a:r>
            <a:rPr lang="en-US" sz="1200" kern="1200" dirty="0" err="1"/>
            <a:t>retrouver</a:t>
          </a:r>
          <a:r>
            <a:rPr lang="en-US" sz="1200" kern="1200" dirty="0"/>
            <a:t> un </a:t>
          </a:r>
          <a:r>
            <a:rPr lang="en-US" sz="1200" kern="1200" dirty="0" err="1"/>
            <a:t>encadrement</a:t>
          </a:r>
          <a:r>
            <a:rPr lang="en-US" sz="1200" kern="1200" dirty="0"/>
            <a:t> des </a:t>
          </a:r>
          <a:r>
            <a:rPr lang="en-US" sz="1200" kern="1200" dirty="0" err="1"/>
            <a:t>années</a:t>
          </a:r>
          <a:r>
            <a:rPr lang="en-US" sz="1200" kern="1200" dirty="0"/>
            <a:t> 2000 et faire face aux </a:t>
          </a:r>
          <a:r>
            <a:rPr lang="en-US" sz="1200" kern="1200" dirty="0" err="1"/>
            <a:t>besoins</a:t>
          </a:r>
          <a:r>
            <a:rPr lang="en-US" sz="1200" kern="1200" dirty="0"/>
            <a:t> (</a:t>
          </a:r>
          <a:r>
            <a:rPr lang="en-US" sz="1200" kern="1200" dirty="0" err="1"/>
            <a:t>cours</a:t>
          </a:r>
          <a:r>
            <a:rPr lang="en-US" sz="1200" kern="1200" dirty="0"/>
            <a:t> </a:t>
          </a:r>
          <a:r>
            <a:rPr lang="en-US" sz="1200" kern="1200" dirty="0" err="1"/>
            <a:t>d’EPS</a:t>
          </a:r>
          <a:r>
            <a:rPr lang="en-US" sz="1200" kern="1200" dirty="0"/>
            <a:t> non </a:t>
          </a:r>
          <a:r>
            <a:rPr lang="en-US" sz="1200" kern="1200" dirty="0" err="1"/>
            <a:t>assurés</a:t>
          </a:r>
          <a:r>
            <a:rPr lang="en-US" sz="1200" kern="1200" dirty="0"/>
            <a:t>, </a:t>
          </a:r>
          <a:r>
            <a:rPr lang="en-US" sz="1200" kern="1200" dirty="0" err="1"/>
            <a:t>remplacement</a:t>
          </a:r>
          <a:r>
            <a:rPr lang="en-US" sz="1200" kern="1200" dirty="0"/>
            <a:t>, </a:t>
          </a:r>
          <a:r>
            <a:rPr lang="en-US" sz="1200" kern="1200" dirty="0" err="1"/>
            <a:t>besoin</a:t>
          </a:r>
          <a:r>
            <a:rPr lang="en-US" sz="1200" kern="1200" dirty="0"/>
            <a:t> dans le </a:t>
          </a:r>
          <a:r>
            <a:rPr lang="en-US" sz="1200" kern="1200" dirty="0" err="1"/>
            <a:t>supérieur</a:t>
          </a:r>
          <a:r>
            <a:rPr lang="en-US" sz="1200" kern="1200" dirty="0"/>
            <a:t>, </a:t>
          </a:r>
          <a:r>
            <a:rPr lang="en-US" sz="1200" kern="1200" dirty="0" err="1"/>
            <a:t>départs</a:t>
          </a:r>
          <a:r>
            <a:rPr lang="en-US" sz="1200" kern="1200" dirty="0"/>
            <a:t> </a:t>
          </a:r>
          <a:r>
            <a:rPr lang="en-US" sz="1200" kern="1200" dirty="0" err="1"/>
            <a:t>en</a:t>
          </a:r>
          <a:r>
            <a:rPr lang="en-US" sz="1200" kern="1200" dirty="0"/>
            <a:t> </a:t>
          </a:r>
          <a:r>
            <a:rPr lang="en-US" sz="1200" kern="1200" dirty="0" err="1"/>
            <a:t>retraite</a:t>
          </a:r>
          <a:r>
            <a:rPr lang="en-US" sz="1200" kern="1200" dirty="0"/>
            <a:t>…).</a:t>
          </a:r>
        </a:p>
      </dsp:txBody>
      <dsp:txXfrm>
        <a:off x="2685710" y="1555305"/>
        <a:ext cx="2677952" cy="1353331"/>
      </dsp:txXfrm>
    </dsp:sp>
    <dsp:sp modelId="{C390C128-6F16-4809-AC0C-FA3379631998}">
      <dsp:nvSpPr>
        <dsp:cNvPr id="0" name=""/>
        <dsp:cNvSpPr/>
      </dsp:nvSpPr>
      <dsp:spPr>
        <a:xfrm>
          <a:off x="6437786" y="453798"/>
          <a:ext cx="935830" cy="93583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6C7C8-10C6-45EE-A031-3E979FC1224A}">
      <dsp:nvSpPr>
        <dsp:cNvPr id="0" name=""/>
        <dsp:cNvSpPr/>
      </dsp:nvSpPr>
      <dsp:spPr>
        <a:xfrm>
          <a:off x="5727534" y="1717563"/>
          <a:ext cx="2416127" cy="1127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Remise en cause possible de la </a:t>
          </a:r>
          <a:r>
            <a:rPr lang="en-US" sz="1200" kern="1200" dirty="0" err="1"/>
            <a:t>spécificité</a:t>
          </a:r>
          <a:r>
            <a:rPr lang="en-US" sz="1200" kern="1200" dirty="0"/>
            <a:t> de la </a:t>
          </a:r>
          <a:r>
            <a:rPr lang="en-US" sz="1200" kern="1200" dirty="0" err="1"/>
            <a:t>licence</a:t>
          </a:r>
          <a:r>
            <a:rPr lang="en-US" sz="1200" kern="1200" dirty="0"/>
            <a:t> EM, son inscription au RNCP </a:t>
          </a:r>
          <a:r>
            <a:rPr lang="en-US" sz="1200" kern="1200" dirty="0" err="1"/>
            <a:t>si</a:t>
          </a:r>
          <a:r>
            <a:rPr lang="en-US" sz="1200" kern="1200" dirty="0"/>
            <a:t> centration de la </a:t>
          </a:r>
          <a:r>
            <a:rPr lang="en-US" sz="1200" kern="1200" dirty="0" err="1"/>
            <a:t>licence</a:t>
          </a:r>
          <a:r>
            <a:rPr lang="en-US" sz="1200" kern="1200" dirty="0"/>
            <a:t> sur la </a:t>
          </a:r>
          <a:r>
            <a:rPr lang="en-US" sz="1200" kern="1200" dirty="0" err="1"/>
            <a:t>préparation</a:t>
          </a:r>
          <a:r>
            <a:rPr lang="en-US" sz="1200" kern="1200" dirty="0"/>
            <a:t> au concours ?</a:t>
          </a:r>
        </a:p>
      </dsp:txBody>
      <dsp:txXfrm>
        <a:off x="5727534" y="1717563"/>
        <a:ext cx="2416127" cy="1127622"/>
      </dsp:txXfrm>
    </dsp:sp>
    <dsp:sp modelId="{03EC8947-0C19-490C-996D-D68B6A0AFE5C}">
      <dsp:nvSpPr>
        <dsp:cNvPr id="0" name=""/>
        <dsp:cNvSpPr/>
      </dsp:nvSpPr>
      <dsp:spPr>
        <a:xfrm>
          <a:off x="9006472" y="462505"/>
          <a:ext cx="935830" cy="935830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E2568-B20A-4D3F-9FC1-7EB0F088C038}">
      <dsp:nvSpPr>
        <dsp:cNvPr id="0" name=""/>
        <dsp:cNvSpPr/>
      </dsp:nvSpPr>
      <dsp:spPr>
        <a:xfrm>
          <a:off x="8531074" y="1569367"/>
          <a:ext cx="2079623" cy="1353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Place des pratiques dans le nouveau CAPEPS.</a:t>
          </a:r>
        </a:p>
      </dsp:txBody>
      <dsp:txXfrm>
        <a:off x="8531074" y="1569367"/>
        <a:ext cx="2079623" cy="13533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C8877-0CEA-421C-9C13-E1D9BE3F096F}">
      <dsp:nvSpPr>
        <dsp:cNvPr id="0" name=""/>
        <dsp:cNvSpPr/>
      </dsp:nvSpPr>
      <dsp:spPr>
        <a:xfrm>
          <a:off x="1990206" y="426857"/>
          <a:ext cx="920360" cy="920360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16CC-0999-47CB-A26E-872474E448C4}">
      <dsp:nvSpPr>
        <dsp:cNvPr id="0" name=""/>
        <dsp:cNvSpPr/>
      </dsp:nvSpPr>
      <dsp:spPr>
        <a:xfrm>
          <a:off x="2183480" y="620134"/>
          <a:ext cx="533808" cy="53380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FB33-4B62-4815-88DE-2C095372E726}">
      <dsp:nvSpPr>
        <dsp:cNvPr id="0" name=""/>
        <dsp:cNvSpPr/>
      </dsp:nvSpPr>
      <dsp:spPr>
        <a:xfrm>
          <a:off x="3006209" y="436097"/>
          <a:ext cx="2169420" cy="920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Des dysfonctionnements des institutions assumés et permis. Le MESRI et les IG pèsent peu.</a:t>
          </a:r>
          <a:endParaRPr lang="en-US" sz="1200" kern="1200" dirty="0"/>
        </a:p>
      </dsp:txBody>
      <dsp:txXfrm>
        <a:off x="3006209" y="436097"/>
        <a:ext cx="2169420" cy="920360"/>
      </dsp:txXfrm>
    </dsp:sp>
    <dsp:sp modelId="{26B756E6-CB07-408C-B7B1-3355E5BC4EB5}">
      <dsp:nvSpPr>
        <dsp:cNvPr id="0" name=""/>
        <dsp:cNvSpPr/>
      </dsp:nvSpPr>
      <dsp:spPr>
        <a:xfrm>
          <a:off x="5780371" y="428191"/>
          <a:ext cx="920360" cy="920360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79FBE3-AA24-4F6F-B0D9-8EDA72C13FBE}">
      <dsp:nvSpPr>
        <dsp:cNvPr id="0" name=""/>
        <dsp:cNvSpPr/>
      </dsp:nvSpPr>
      <dsp:spPr>
        <a:xfrm>
          <a:off x="5973647" y="621480"/>
          <a:ext cx="533808" cy="53380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65AEA-B746-4068-9D24-34DB058F691E}">
      <dsp:nvSpPr>
        <dsp:cNvPr id="0" name=""/>
        <dsp:cNvSpPr/>
      </dsp:nvSpPr>
      <dsp:spPr>
        <a:xfrm>
          <a:off x="6880878" y="101270"/>
          <a:ext cx="2608098" cy="1626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Des attaques dans le désordre pour remettre en cause le rôle de l’</a:t>
          </a:r>
          <a:r>
            <a:rPr lang="fr-FR" sz="1200" kern="1200" dirty="0" err="1"/>
            <a:t>enseignant·e</a:t>
          </a:r>
          <a:r>
            <a:rPr lang="fr-FR" sz="1200" kern="1200" dirty="0"/>
            <a:t> concepteur (refonte des programmes, imposition de méthodes...).</a:t>
          </a:r>
          <a:endParaRPr lang="en-US" sz="1200" kern="1200" dirty="0"/>
        </a:p>
      </dsp:txBody>
      <dsp:txXfrm>
        <a:off x="6880878" y="101270"/>
        <a:ext cx="2608098" cy="1626386"/>
      </dsp:txXfrm>
    </dsp:sp>
    <dsp:sp modelId="{4F76BC19-843B-413B-99B3-BE14D572020A}">
      <dsp:nvSpPr>
        <dsp:cNvPr id="0" name=""/>
        <dsp:cNvSpPr/>
      </dsp:nvSpPr>
      <dsp:spPr>
        <a:xfrm>
          <a:off x="344478" y="2296384"/>
          <a:ext cx="920360" cy="920360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460EB-9581-4DBB-9C22-282690C83864}">
      <dsp:nvSpPr>
        <dsp:cNvPr id="0" name=""/>
        <dsp:cNvSpPr/>
      </dsp:nvSpPr>
      <dsp:spPr>
        <a:xfrm>
          <a:off x="519284" y="2508328"/>
          <a:ext cx="533808" cy="533808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6F5CF-37B5-40BE-8190-3653F44A713D}">
      <dsp:nvSpPr>
        <dsp:cNvPr id="0" name=""/>
        <dsp:cNvSpPr/>
      </dsp:nvSpPr>
      <dsp:spPr>
        <a:xfrm>
          <a:off x="1335838" y="2172108"/>
          <a:ext cx="1993111" cy="1226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Volonté d’afficher auprès de l’opinion publique une prise en main du problème de l’attractivité au plus vite.</a:t>
          </a:r>
          <a:endParaRPr lang="en-US" sz="1200" kern="1200" dirty="0"/>
        </a:p>
      </dsp:txBody>
      <dsp:txXfrm>
        <a:off x="1335838" y="2172108"/>
        <a:ext cx="1993111" cy="1226766"/>
      </dsp:txXfrm>
    </dsp:sp>
    <dsp:sp modelId="{617BD55B-6C83-4105-918C-BD94FF6CC3F8}">
      <dsp:nvSpPr>
        <dsp:cNvPr id="0" name=""/>
        <dsp:cNvSpPr/>
      </dsp:nvSpPr>
      <dsp:spPr>
        <a:xfrm>
          <a:off x="3751858" y="2247530"/>
          <a:ext cx="920360" cy="920360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72C9D5-5D93-4724-855D-4C1F093EB008}">
      <dsp:nvSpPr>
        <dsp:cNvPr id="0" name=""/>
        <dsp:cNvSpPr/>
      </dsp:nvSpPr>
      <dsp:spPr>
        <a:xfrm>
          <a:off x="3944536" y="2460399"/>
          <a:ext cx="533808" cy="533808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8FD11-8E37-4286-B371-C6B90D06FE8A}">
      <dsp:nvSpPr>
        <dsp:cNvPr id="0" name=""/>
        <dsp:cNvSpPr/>
      </dsp:nvSpPr>
      <dsp:spPr>
        <a:xfrm>
          <a:off x="4782487" y="1979480"/>
          <a:ext cx="2169420" cy="1474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Volonté continuée de diminuer drastiquement l’emploi public et les postes d’enseignants titulaires.</a:t>
          </a:r>
          <a:endParaRPr lang="en-US" sz="1200" kern="1200" dirty="0"/>
        </a:p>
      </dsp:txBody>
      <dsp:txXfrm>
        <a:off x="4782487" y="1979480"/>
        <a:ext cx="2169420" cy="1474922"/>
      </dsp:txXfrm>
    </dsp:sp>
    <dsp:sp modelId="{2FDC819B-0DB9-4A68-AEB9-028375850C8C}">
      <dsp:nvSpPr>
        <dsp:cNvPr id="0" name=""/>
        <dsp:cNvSpPr/>
      </dsp:nvSpPr>
      <dsp:spPr>
        <a:xfrm>
          <a:off x="7366133" y="2246140"/>
          <a:ext cx="920360" cy="920360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61C31-14F4-42B7-B1DD-58203866C82C}">
      <dsp:nvSpPr>
        <dsp:cNvPr id="0" name=""/>
        <dsp:cNvSpPr/>
      </dsp:nvSpPr>
      <dsp:spPr>
        <a:xfrm>
          <a:off x="7559390" y="2439623"/>
          <a:ext cx="533808" cy="533808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61E7-F75D-4002-9D0B-C2DF00123B29}">
      <dsp:nvSpPr>
        <dsp:cNvPr id="0" name=""/>
        <dsp:cNvSpPr/>
      </dsp:nvSpPr>
      <dsp:spPr>
        <a:xfrm>
          <a:off x="8423140" y="1960341"/>
          <a:ext cx="2472075" cy="1514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Volonté assumée de développer la contractualisation depuis la loi de transformation de la fonction publique en 2019 et donc d’affaiblir les concours.</a:t>
          </a:r>
          <a:endParaRPr lang="en-US" sz="1200" kern="1200" dirty="0"/>
        </a:p>
      </dsp:txBody>
      <dsp:txXfrm>
        <a:off x="8423140" y="1960341"/>
        <a:ext cx="2472075" cy="1514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AB8636C-8E59-3D5D-B480-B614B5C8A1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Secteur SUP du SNEP-FSu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1CA07D-D37E-6CBB-B170-133707AF90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A1B3A-A681-40D3-BDA6-6EC6C890C008}" type="datetime1">
              <a:rPr lang="fr-FR" smtClean="0"/>
              <a:t>17/04/2024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DE07AF-CD96-2727-22C5-1FCFED36BE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12CF44-E5E5-1EEE-F02B-6E0DA0DE76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B2C04-B8D3-447F-8CE5-7DC628BF2E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53053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Secteur SUP du SNEP-FSu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4805F-1E21-435B-898D-ECBD7EA2CE0D}" type="datetime1">
              <a:rPr lang="fr-FR" smtClean="0"/>
              <a:t>17/04/2024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8AA2B-6E7B-43A8-8B34-1DDDCC1AE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44238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 dirty="0"/>
              <a:t>Secteur SUP du SNEP-</a:t>
            </a:r>
            <a:r>
              <a:rPr lang="fr-FR" dirty="0" err="1"/>
              <a:t>FSu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805F-1E21-435B-898D-ECBD7EA2CE0D}" type="datetime1">
              <a:rPr lang="fr-FR" smtClean="0"/>
              <a:t>17/04/2024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8AA2B-6E7B-43A8-8B34-1DDDCC1AEF5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136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Secteur SUP du SNEP-FSu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805F-1E21-435B-898D-ECBD7EA2CE0D}" type="datetime1">
              <a:rPr lang="fr-FR" smtClean="0"/>
              <a:t>17/04/2024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8AA2B-6E7B-43A8-8B34-1DDDCC1AEF5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05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Secteur SUP du SNEP-FSu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805F-1E21-435B-898D-ECBD7EA2CE0D}" type="datetime1">
              <a:rPr lang="fr-FR" smtClean="0"/>
              <a:t>17/04/2024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8AA2B-6E7B-43A8-8B34-1DDDCC1AEF5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549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6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1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4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4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0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8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5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9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0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2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image" Target="../media/image15.sv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187E0BD-7AF3-E69B-BC42-F2B519EF9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852" y="1560711"/>
            <a:ext cx="9910296" cy="1766373"/>
          </a:xfrm>
        </p:spPr>
        <p:txBody>
          <a:bodyPr anchor="ctr" anchorCtr="0">
            <a:normAutofit/>
          </a:bodyPr>
          <a:lstStyle/>
          <a:p>
            <a:r>
              <a:rPr lang="fr-FR" sz="7200" dirty="0">
                <a:solidFill>
                  <a:srgbClr val="C81918"/>
                </a:solidFill>
              </a:rPr>
              <a:t>RÉFORME FDE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DD465D-A3E8-8C85-E54C-674A82FFC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0851" y="3042763"/>
            <a:ext cx="9910295" cy="1677230"/>
          </a:xfrm>
        </p:spPr>
        <p:txBody>
          <a:bodyPr anchor="ctr" anchorCtr="0">
            <a:normAutofit/>
          </a:bodyPr>
          <a:lstStyle/>
          <a:p>
            <a:r>
              <a:rPr lang="fr-FR" sz="3200" dirty="0">
                <a:latin typeface="+mj-lt"/>
              </a:rPr>
              <a:t>Quelles perspectives en STAPS/EPS ?</a:t>
            </a:r>
          </a:p>
          <a:p>
            <a:r>
              <a:rPr lang="fr-FR" sz="3200" dirty="0">
                <a:latin typeface="+mj-lt"/>
              </a:rPr>
              <a:t>CAPEPS et CRPE</a:t>
            </a:r>
          </a:p>
          <a:p>
            <a:r>
              <a:rPr lang="fr-FR" sz="3200" dirty="0">
                <a:latin typeface="+mj-lt"/>
              </a:rPr>
              <a:t>Des éléments de réflexion non exhaustifs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Image 10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D4495208-3881-4351-04A1-5A4FD9548F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13865C2-23D3-97AB-0383-4CA08EA6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F711F83-D481-528D-2915-4F080AB3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3C301D0-1D32-E93B-E520-200F2577E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</a:t>
            </a:fld>
            <a:endParaRPr lang="fr-FR" sz="9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74C5544-4B25-3D16-0547-8178CD9D948B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chemeClr val="bg1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170665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68FE4F0-6CDB-5249-DF88-1FD44EEA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8CA5613-9C1E-6652-7B57-77DD9241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D6CD0D8-CCB3-C841-F7ED-4CA8DBCD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10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37F4C09F-D43A-7D0E-EDCC-C08FD8A6F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712" y="673332"/>
            <a:ext cx="9655932" cy="1289368"/>
          </a:xfrm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L’OPPOSITION DE TOUTE LA FSU </a:t>
            </a:r>
            <a:b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À LA RÉFORME</a:t>
            </a:r>
            <a:endParaRPr lang="fr-FR" sz="4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F147941-BEB0-C253-196A-2D6CBBFF855E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283BD85B-6A5C-71D4-50F3-E1A8AE8EC6DA}"/>
              </a:ext>
            </a:extLst>
          </p:cNvPr>
          <p:cNvGrpSpPr/>
          <p:nvPr/>
        </p:nvGrpSpPr>
        <p:grpSpPr>
          <a:xfrm>
            <a:off x="2193591" y="2280676"/>
            <a:ext cx="7874414" cy="3779953"/>
            <a:chOff x="961272" y="2495871"/>
            <a:chExt cx="6760733" cy="3579047"/>
          </a:xfrm>
        </p:grpSpPr>
        <p:sp>
          <p:nvSpPr>
            <p:cNvPr id="16" name="Rectangle 15" descr="Monthly calendar">
              <a:extLst>
                <a:ext uri="{FF2B5EF4-FFF2-40B4-BE49-F238E27FC236}">
                  <a16:creationId xmlns:a16="http://schemas.microsoft.com/office/drawing/2014/main" id="{1ED1DF0D-6BA5-A27A-D84A-1DD6FBFA40F7}"/>
                </a:ext>
              </a:extLst>
            </p:cNvPr>
            <p:cNvSpPr/>
            <p:nvPr/>
          </p:nvSpPr>
          <p:spPr>
            <a:xfrm>
              <a:off x="1673702" y="2549832"/>
              <a:ext cx="1083796" cy="1083796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 dirty="0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1134E0AD-DBDC-894A-7A28-F735EAFEEEAD}"/>
                </a:ext>
              </a:extLst>
            </p:cNvPr>
            <p:cNvSpPr/>
            <p:nvPr/>
          </p:nvSpPr>
          <p:spPr>
            <a:xfrm>
              <a:off x="1261893" y="3827007"/>
              <a:ext cx="1907411" cy="376055"/>
            </a:xfrm>
            <a:custGeom>
              <a:avLst/>
              <a:gdLst>
                <a:gd name="connsiteX0" fmla="*/ 0 w 3096562"/>
                <a:gd name="connsiteY0" fmla="*/ 0 h 964403"/>
                <a:gd name="connsiteX1" fmla="*/ 3096562 w 3096562"/>
                <a:gd name="connsiteY1" fmla="*/ 0 h 964403"/>
                <a:gd name="connsiteX2" fmla="*/ 3096562 w 3096562"/>
                <a:gd name="connsiteY2" fmla="*/ 964403 h 964403"/>
                <a:gd name="connsiteX3" fmla="*/ 0 w 3096562"/>
                <a:gd name="connsiteY3" fmla="*/ 964403 h 964403"/>
                <a:gd name="connsiteX4" fmla="*/ 0 w 3096562"/>
                <a:gd name="connsiteY4" fmla="*/ 0 h 964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6562" h="964403">
                  <a:moveTo>
                    <a:pt x="0" y="0"/>
                  </a:moveTo>
                  <a:lnTo>
                    <a:pt x="3096562" y="0"/>
                  </a:lnTo>
                  <a:lnTo>
                    <a:pt x="3096562" y="964403"/>
                  </a:lnTo>
                  <a:lnTo>
                    <a:pt x="0" y="964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1300" b="0" kern="1200" dirty="0">
                  <a:latin typeface="+mj-lt"/>
                </a:rPr>
                <a:t>Un calendrier intenable devenu irresponsable.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E966CD6-0A71-58CB-3E19-D1ACFD3A7297}"/>
                </a:ext>
              </a:extLst>
            </p:cNvPr>
            <p:cNvSpPr/>
            <p:nvPr/>
          </p:nvSpPr>
          <p:spPr>
            <a:xfrm>
              <a:off x="961272" y="4825932"/>
              <a:ext cx="3096562" cy="124898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Rectangle 21" descr="Citations">
              <a:extLst>
                <a:ext uri="{FF2B5EF4-FFF2-40B4-BE49-F238E27FC236}">
                  <a16:creationId xmlns:a16="http://schemas.microsoft.com/office/drawing/2014/main" id="{EECD7FF9-14F0-8E1E-E546-A2BDFB149FFC}"/>
                </a:ext>
              </a:extLst>
            </p:cNvPr>
            <p:cNvSpPr/>
            <p:nvPr/>
          </p:nvSpPr>
          <p:spPr>
            <a:xfrm>
              <a:off x="5406252" y="2495871"/>
              <a:ext cx="1083796" cy="1083796"/>
            </a:xfrm>
            <a:prstGeom prst="rect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4966B996-5479-D7D1-B99B-92F68448C007}"/>
                </a:ext>
              </a:extLst>
            </p:cNvPr>
            <p:cNvSpPr/>
            <p:nvPr/>
          </p:nvSpPr>
          <p:spPr>
            <a:xfrm>
              <a:off x="4411074" y="3683809"/>
              <a:ext cx="3251176" cy="403593"/>
            </a:xfrm>
            <a:custGeom>
              <a:avLst/>
              <a:gdLst>
                <a:gd name="connsiteX0" fmla="*/ 0 w 3096562"/>
                <a:gd name="connsiteY0" fmla="*/ 0 h 964403"/>
                <a:gd name="connsiteX1" fmla="*/ 3096562 w 3096562"/>
                <a:gd name="connsiteY1" fmla="*/ 0 h 964403"/>
                <a:gd name="connsiteX2" fmla="*/ 3096562 w 3096562"/>
                <a:gd name="connsiteY2" fmla="*/ 964403 h 964403"/>
                <a:gd name="connsiteX3" fmla="*/ 0 w 3096562"/>
                <a:gd name="connsiteY3" fmla="*/ 964403 h 964403"/>
                <a:gd name="connsiteX4" fmla="*/ 0 w 3096562"/>
                <a:gd name="connsiteY4" fmla="*/ 0 h 964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6562" h="964403">
                  <a:moveTo>
                    <a:pt x="0" y="0"/>
                  </a:moveTo>
                  <a:lnTo>
                    <a:pt x="3096562" y="0"/>
                  </a:lnTo>
                  <a:lnTo>
                    <a:pt x="3096562" y="964403"/>
                  </a:lnTo>
                  <a:lnTo>
                    <a:pt x="0" y="964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1300" kern="1200" dirty="0">
                  <a:latin typeface="+mj-lt"/>
                </a:rPr>
                <a:t>Une absence totale de dialogue social depuis le début de l’annonce de la réforme :</a:t>
              </a:r>
            </a:p>
          </p:txBody>
        </p:sp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8662A5DC-8D21-11EC-C2A6-09A695B45960}"/>
                </a:ext>
              </a:extLst>
            </p:cNvPr>
            <p:cNvSpPr/>
            <p:nvPr/>
          </p:nvSpPr>
          <p:spPr>
            <a:xfrm>
              <a:off x="4411074" y="4087401"/>
              <a:ext cx="3310931" cy="1852922"/>
            </a:xfrm>
            <a:custGeom>
              <a:avLst/>
              <a:gdLst>
                <a:gd name="connsiteX0" fmla="*/ 0 w 3096562"/>
                <a:gd name="connsiteY0" fmla="*/ 0 h 1469077"/>
                <a:gd name="connsiteX1" fmla="*/ 3096562 w 3096562"/>
                <a:gd name="connsiteY1" fmla="*/ 0 h 1469077"/>
                <a:gd name="connsiteX2" fmla="*/ 3096562 w 3096562"/>
                <a:gd name="connsiteY2" fmla="*/ 1469077 h 1469077"/>
                <a:gd name="connsiteX3" fmla="*/ 0 w 3096562"/>
                <a:gd name="connsiteY3" fmla="*/ 1469077 h 1469077"/>
                <a:gd name="connsiteX4" fmla="*/ 0 w 3096562"/>
                <a:gd name="connsiteY4" fmla="*/ 0 h 1469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6562" h="1469077">
                  <a:moveTo>
                    <a:pt x="0" y="0"/>
                  </a:moveTo>
                  <a:lnTo>
                    <a:pt x="3096562" y="0"/>
                  </a:lnTo>
                  <a:lnTo>
                    <a:pt x="3096562" y="1469077"/>
                  </a:lnTo>
                  <a:lnTo>
                    <a:pt x="0" y="14690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171450" lvl="0" indent="-171450" algn="l" defTabSz="488950">
                <a:spcBef>
                  <a:spcPct val="0"/>
                </a:spcBef>
                <a:buFont typeface="Wingdings" panose="05000000000000000000" pitchFamily="2" charset="2"/>
                <a:buChar char="§"/>
              </a:pPr>
              <a:r>
                <a:rPr lang="en-US" sz="1200" kern="1200" dirty="0"/>
                <a:t>Des groupes de travail spécifiques</a:t>
              </a:r>
              <a:br>
                <a:rPr lang="en-US" sz="1200" kern="1200" dirty="0"/>
              </a:br>
              <a:r>
                <a:rPr lang="en-US" sz="1200" kern="1200" dirty="0"/>
                <a:t>annulés en février ;</a:t>
              </a:r>
              <a:br>
                <a:rPr lang="en-US" sz="1200" kern="1200" dirty="0"/>
              </a:br>
              <a:endParaRPr lang="en-US" sz="1200" kern="1200" dirty="0"/>
            </a:p>
            <a:p>
              <a:pPr marL="171450" lvl="0" indent="-171450" algn="l" defTabSz="488950">
                <a:spcBef>
                  <a:spcPct val="0"/>
                </a:spcBef>
                <a:buFont typeface="Wingdings" panose="05000000000000000000" pitchFamily="2" charset="2"/>
                <a:buChar char="§"/>
              </a:pPr>
              <a:r>
                <a:rPr lang="en-US" sz="1200" kern="1200" dirty="0"/>
                <a:t>Une fuite d’un document de présentation « tombé du camion » : les Écoles Normales du XXI</a:t>
              </a:r>
              <a:r>
                <a:rPr lang="en-US" sz="1200" kern="1200" baseline="30000" dirty="0"/>
                <a:t>e</a:t>
              </a:r>
              <a:r>
                <a:rPr lang="en-US" sz="1200" kern="1200" dirty="0"/>
                <a:t> siècle ;</a:t>
              </a:r>
              <a:br>
                <a:rPr lang="en-US" sz="1200" kern="1200" dirty="0"/>
              </a:br>
              <a:endParaRPr lang="en-US" sz="1200" kern="1200" dirty="0"/>
            </a:p>
            <a:p>
              <a:pPr marL="171450" lvl="0" indent="-171450" algn="l" defTabSz="488950">
                <a:spcBef>
                  <a:spcPct val="0"/>
                </a:spcBef>
                <a:buFont typeface="Wingdings" panose="05000000000000000000" pitchFamily="2" charset="2"/>
                <a:buChar char="§"/>
              </a:pPr>
              <a:r>
                <a:rPr lang="en-US" sz="1200" kern="1200" dirty="0"/>
                <a:t>Une absence de confirmation ou de démenti pendant 15 jours.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353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090" y="747971"/>
            <a:ext cx="6105816" cy="1009651"/>
          </a:xfrm>
        </p:spPr>
        <p:txBody>
          <a:bodyPr>
            <a:normAutofit/>
          </a:bodyPr>
          <a:lstStyle/>
          <a:p>
            <a:r>
              <a:rPr lang="fr-FR" dirty="0"/>
              <a:t>LES DERNIÈRES INFOS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2C4652-F86E-D508-30A9-AADA610C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358DC-38A1-568B-4840-B9C34855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49FD0-890D-74EB-C591-6F47A753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11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graphicFrame>
        <p:nvGraphicFramePr>
          <p:cNvPr id="13" name="Espace réservé du texte 2">
            <a:extLst>
              <a:ext uri="{FF2B5EF4-FFF2-40B4-BE49-F238E27FC236}">
                <a16:creationId xmlns:a16="http://schemas.microsoft.com/office/drawing/2014/main" id="{3F51B464-AA71-0170-8F40-5498DB6244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9174965"/>
              </p:ext>
            </p:extLst>
          </p:nvPr>
        </p:nvGraphicFramePr>
        <p:xfrm>
          <a:off x="714084" y="1891264"/>
          <a:ext cx="10763829" cy="389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82A597D7-8AC5-B8EF-00CF-34E5AD4227E1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1811365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49807E7F-7223-343C-E681-80EEA326DB82}"/>
              </a:ext>
            </a:extLst>
          </p:cNvPr>
          <p:cNvSpPr txBox="1">
            <a:spLocks/>
          </p:cNvSpPr>
          <p:nvPr/>
        </p:nvSpPr>
        <p:spPr>
          <a:xfrm>
            <a:off x="3043091" y="850093"/>
            <a:ext cx="6105816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dirty="0"/>
              <a:t>DIMANCHE 7 AVRIL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C145C2B-6024-1823-D63E-61E3E9D9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26441" b="79849"/>
          <a:stretch>
            <a:fillRect/>
          </a:stretch>
        </p:blipFill>
        <p:spPr>
          <a:xfrm>
            <a:off x="2270472" y="2242356"/>
            <a:ext cx="7414200" cy="955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1F2C1A6-A43B-3A29-4320-81005E0C13B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t="58050"/>
          <a:stretch>
            <a:fillRect/>
          </a:stretch>
        </p:blipFill>
        <p:spPr>
          <a:xfrm>
            <a:off x="648971" y="3258464"/>
            <a:ext cx="10657204" cy="210487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Espace réservé de la date 3">
            <a:extLst>
              <a:ext uri="{FF2B5EF4-FFF2-40B4-BE49-F238E27FC236}">
                <a16:creationId xmlns:a16="http://schemas.microsoft.com/office/drawing/2014/main" id="{27B1FF7C-0BE8-7243-E0A9-68D4A462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AC8CE519-A9AA-C4A6-1F02-24A0603A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E82136DE-ABA2-EB22-B4CC-0B1ECD06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12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4BF525E-4BCD-78AF-BA02-533BF07575C4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2627947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649" y="1036975"/>
            <a:ext cx="9236700" cy="65840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SPÉCIFICITÉS DE L’EPS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68FE4F0-6CDB-5249-DF88-1FD44EEA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8CA5613-9C1E-6652-7B57-77DD9241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D6CD0D8-CCB3-C841-F7ED-4CA8DBCD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13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aphicFrame>
        <p:nvGraphicFramePr>
          <p:cNvPr id="24" name="Espace réservé du texte 2">
            <a:extLst>
              <a:ext uri="{FF2B5EF4-FFF2-40B4-BE49-F238E27FC236}">
                <a16:creationId xmlns:a16="http://schemas.microsoft.com/office/drawing/2014/main" id="{96E1FE21-F505-D762-3FB6-6C23CB6746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3137820"/>
              </p:ext>
            </p:extLst>
          </p:nvPr>
        </p:nvGraphicFramePr>
        <p:xfrm>
          <a:off x="433150" y="2188480"/>
          <a:ext cx="10747955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346EABF5-1DCB-EF9F-D1AD-9887925ECCFE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4180925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B0D11ADE-C9B1-4902-8039-75BC010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209"/>
            <a:ext cx="10515600" cy="113349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000" kern="1200" dirty="0">
                <a:latin typeface="+mj-lt"/>
                <a:ea typeface="+mj-ea"/>
                <a:cs typeface="+mj-cs"/>
              </a:rPr>
              <a:t>LES SPÉCIFICITÉS DE L’EPS</a:t>
            </a:r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grpSp>
        <p:nvGrpSpPr>
          <p:cNvPr id="39" name="Groupe 38">
            <a:extLst>
              <a:ext uri="{FF2B5EF4-FFF2-40B4-BE49-F238E27FC236}">
                <a16:creationId xmlns:a16="http://schemas.microsoft.com/office/drawing/2014/main" id="{CB72A8B5-8766-7508-9DF8-110C1936973C}"/>
              </a:ext>
            </a:extLst>
          </p:cNvPr>
          <p:cNvGrpSpPr/>
          <p:nvPr/>
        </p:nvGrpSpPr>
        <p:grpSpPr>
          <a:xfrm>
            <a:off x="360412" y="2795352"/>
            <a:ext cx="11258737" cy="1851485"/>
            <a:chOff x="369010" y="2952911"/>
            <a:chExt cx="11067859" cy="1666211"/>
          </a:xfrm>
        </p:grpSpPr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3A69AA36-CF49-3E90-145E-21082220A6A6}"/>
                </a:ext>
              </a:extLst>
            </p:cNvPr>
            <p:cNvSpPr/>
            <p:nvPr/>
          </p:nvSpPr>
          <p:spPr>
            <a:xfrm>
              <a:off x="369010" y="2952911"/>
              <a:ext cx="2486370" cy="1572036"/>
            </a:xfrm>
            <a:prstGeom prst="roundRect">
              <a:avLst>
                <a:gd name="adj" fmla="val 10000"/>
              </a:avLst>
            </a:prstGeom>
            <a:solidFill>
              <a:srgbClr val="C8191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 sz="1600"/>
            </a:p>
          </p:txBody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64775183-9158-0BF8-585E-090856C1B532}"/>
                </a:ext>
              </a:extLst>
            </p:cNvPr>
            <p:cNvSpPr/>
            <p:nvPr/>
          </p:nvSpPr>
          <p:spPr>
            <a:xfrm>
              <a:off x="450881" y="3047086"/>
              <a:ext cx="2486370" cy="1572036"/>
            </a:xfrm>
            <a:custGeom>
              <a:avLst/>
              <a:gdLst>
                <a:gd name="connsiteX0" fmla="*/ 0 w 2486370"/>
                <a:gd name="connsiteY0" fmla="*/ 157204 h 1572036"/>
                <a:gd name="connsiteX1" fmla="*/ 157204 w 2486370"/>
                <a:gd name="connsiteY1" fmla="*/ 0 h 1572036"/>
                <a:gd name="connsiteX2" fmla="*/ 2329166 w 2486370"/>
                <a:gd name="connsiteY2" fmla="*/ 0 h 1572036"/>
                <a:gd name="connsiteX3" fmla="*/ 2486370 w 2486370"/>
                <a:gd name="connsiteY3" fmla="*/ 157204 h 1572036"/>
                <a:gd name="connsiteX4" fmla="*/ 2486370 w 2486370"/>
                <a:gd name="connsiteY4" fmla="*/ 1414832 h 1572036"/>
                <a:gd name="connsiteX5" fmla="*/ 2329166 w 2486370"/>
                <a:gd name="connsiteY5" fmla="*/ 1572036 h 1572036"/>
                <a:gd name="connsiteX6" fmla="*/ 157204 w 2486370"/>
                <a:gd name="connsiteY6" fmla="*/ 1572036 h 1572036"/>
                <a:gd name="connsiteX7" fmla="*/ 0 w 2486370"/>
                <a:gd name="connsiteY7" fmla="*/ 1414832 h 1572036"/>
                <a:gd name="connsiteX8" fmla="*/ 0 w 2486370"/>
                <a:gd name="connsiteY8" fmla="*/ 157204 h 157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6370" h="1572036">
                  <a:moveTo>
                    <a:pt x="0" y="157204"/>
                  </a:moveTo>
                  <a:cubicBezTo>
                    <a:pt x="0" y="70383"/>
                    <a:pt x="70383" y="0"/>
                    <a:pt x="157204" y="0"/>
                  </a:cubicBezTo>
                  <a:lnTo>
                    <a:pt x="2329166" y="0"/>
                  </a:lnTo>
                  <a:cubicBezTo>
                    <a:pt x="2415987" y="0"/>
                    <a:pt x="2486370" y="70383"/>
                    <a:pt x="2486370" y="157204"/>
                  </a:cubicBezTo>
                  <a:lnTo>
                    <a:pt x="2486370" y="1414832"/>
                  </a:lnTo>
                  <a:cubicBezTo>
                    <a:pt x="2486370" y="1501653"/>
                    <a:pt x="2415987" y="1572036"/>
                    <a:pt x="2329166" y="1572036"/>
                  </a:cubicBezTo>
                  <a:lnTo>
                    <a:pt x="157204" y="1572036"/>
                  </a:lnTo>
                  <a:cubicBezTo>
                    <a:pt x="70383" y="1572036"/>
                    <a:pt x="0" y="1501653"/>
                    <a:pt x="0" y="1414832"/>
                  </a:cubicBezTo>
                  <a:lnTo>
                    <a:pt x="0" y="157204"/>
                  </a:lnTo>
                  <a:close/>
                </a:path>
              </a:pathLst>
            </a:custGeom>
            <a:ln>
              <a:solidFill>
                <a:srgbClr val="C81918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573" tIns="95573" rIns="95573" bIns="9557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12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kern="1200" dirty="0"/>
                <a:t>Disparition de l’épreuve </a:t>
              </a:r>
              <a:br>
                <a:rPr lang="fr-FR" sz="1200" kern="1200" dirty="0"/>
              </a:br>
              <a:r>
                <a:rPr lang="fr-FR" sz="1200" kern="1200" dirty="0"/>
                <a:t>d’EPS au CRPE, spécifique et obligatoire, remettant en cause la discipline EPS dans </a:t>
              </a:r>
              <a:br>
                <a:rPr lang="fr-FR" sz="1200" kern="1200" dirty="0"/>
              </a:br>
              <a:r>
                <a:rPr lang="fr-FR" sz="1200" kern="1200" dirty="0"/>
                <a:t>le 1</a:t>
              </a:r>
              <a:r>
                <a:rPr lang="fr-FR" sz="1200" kern="1200" baseline="30000" dirty="0"/>
                <a:t>er </a:t>
              </a:r>
              <a:r>
                <a:rPr lang="fr-FR" sz="1200" kern="1200" dirty="0"/>
                <a:t>degré (au profit du </a:t>
              </a:r>
              <a:br>
                <a:rPr lang="fr-FR" sz="1200" kern="1200" dirty="0"/>
              </a:br>
              <a:r>
                <a:rPr lang="fr-FR" sz="1200" kern="1200" dirty="0"/>
                <a:t>« Bouger 30 minutes » ?)</a:t>
              </a:r>
            </a:p>
            <a:p>
              <a:pPr marL="0" lvl="0" indent="0" algn="ctr" defTabSz="577850">
                <a:lnSpc>
                  <a:spcPct val="12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1D7C8D62-41B9-F1B1-E21E-8811D463FF9E}"/>
                </a:ext>
              </a:extLst>
            </p:cNvPr>
            <p:cNvSpPr/>
            <p:nvPr/>
          </p:nvSpPr>
          <p:spPr>
            <a:xfrm>
              <a:off x="3202216" y="2952911"/>
              <a:ext cx="2486370" cy="1572036"/>
            </a:xfrm>
            <a:prstGeom prst="roundRect">
              <a:avLst>
                <a:gd name="adj" fmla="val 10000"/>
              </a:avLst>
            </a:prstGeom>
            <a:solidFill>
              <a:srgbClr val="C8191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 sz="1600"/>
            </a:p>
          </p:txBody>
        </p: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CE8C31C9-8D85-1ACD-FA1E-269943D39C88}"/>
                </a:ext>
              </a:extLst>
            </p:cNvPr>
            <p:cNvSpPr/>
            <p:nvPr/>
          </p:nvSpPr>
          <p:spPr>
            <a:xfrm>
              <a:off x="3284088" y="3047086"/>
              <a:ext cx="2486370" cy="1572036"/>
            </a:xfrm>
            <a:custGeom>
              <a:avLst/>
              <a:gdLst>
                <a:gd name="connsiteX0" fmla="*/ 0 w 2486370"/>
                <a:gd name="connsiteY0" fmla="*/ 157204 h 1572036"/>
                <a:gd name="connsiteX1" fmla="*/ 157204 w 2486370"/>
                <a:gd name="connsiteY1" fmla="*/ 0 h 1572036"/>
                <a:gd name="connsiteX2" fmla="*/ 2329166 w 2486370"/>
                <a:gd name="connsiteY2" fmla="*/ 0 h 1572036"/>
                <a:gd name="connsiteX3" fmla="*/ 2486370 w 2486370"/>
                <a:gd name="connsiteY3" fmla="*/ 157204 h 1572036"/>
                <a:gd name="connsiteX4" fmla="*/ 2486370 w 2486370"/>
                <a:gd name="connsiteY4" fmla="*/ 1414832 h 1572036"/>
                <a:gd name="connsiteX5" fmla="*/ 2329166 w 2486370"/>
                <a:gd name="connsiteY5" fmla="*/ 1572036 h 1572036"/>
                <a:gd name="connsiteX6" fmla="*/ 157204 w 2486370"/>
                <a:gd name="connsiteY6" fmla="*/ 1572036 h 1572036"/>
                <a:gd name="connsiteX7" fmla="*/ 0 w 2486370"/>
                <a:gd name="connsiteY7" fmla="*/ 1414832 h 1572036"/>
                <a:gd name="connsiteX8" fmla="*/ 0 w 2486370"/>
                <a:gd name="connsiteY8" fmla="*/ 157204 h 157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6370" h="1572036">
                  <a:moveTo>
                    <a:pt x="0" y="157204"/>
                  </a:moveTo>
                  <a:cubicBezTo>
                    <a:pt x="0" y="70383"/>
                    <a:pt x="70383" y="0"/>
                    <a:pt x="157204" y="0"/>
                  </a:cubicBezTo>
                  <a:lnTo>
                    <a:pt x="2329166" y="0"/>
                  </a:lnTo>
                  <a:cubicBezTo>
                    <a:pt x="2415987" y="0"/>
                    <a:pt x="2486370" y="70383"/>
                    <a:pt x="2486370" y="157204"/>
                  </a:cubicBezTo>
                  <a:lnTo>
                    <a:pt x="2486370" y="1414832"/>
                  </a:lnTo>
                  <a:cubicBezTo>
                    <a:pt x="2486370" y="1501653"/>
                    <a:pt x="2415987" y="1572036"/>
                    <a:pt x="2329166" y="1572036"/>
                  </a:cubicBezTo>
                  <a:lnTo>
                    <a:pt x="157204" y="1572036"/>
                  </a:lnTo>
                  <a:cubicBezTo>
                    <a:pt x="70383" y="1572036"/>
                    <a:pt x="0" y="1501653"/>
                    <a:pt x="0" y="1414832"/>
                  </a:cubicBezTo>
                  <a:lnTo>
                    <a:pt x="0" y="157204"/>
                  </a:lnTo>
                  <a:close/>
                </a:path>
              </a:pathLst>
            </a:custGeom>
            <a:ln>
              <a:solidFill>
                <a:srgbClr val="C81918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573" tIns="95573" rIns="95573" bIns="9557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en-US" sz="1200" kern="1200" dirty="0" err="1"/>
                <a:t>Stratégie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perdant-perdant</a:t>
              </a:r>
              <a:r>
                <a:rPr lang="en-US" sz="1200" kern="1200" dirty="0"/>
                <a:t> pour </a:t>
              </a:r>
              <a:br>
                <a:rPr lang="en-US" sz="1200" kern="1200" dirty="0"/>
              </a:br>
              <a:r>
                <a:rPr lang="en-US" sz="1200" kern="1200" dirty="0"/>
                <a:t>les STAPS et le </a:t>
              </a:r>
              <a:r>
                <a:rPr lang="en-US" sz="1200" kern="1200" dirty="0" err="1"/>
                <a:t>1</a:t>
              </a:r>
              <a:r>
                <a:rPr lang="en-US" sz="1200" kern="1200" baseline="30000" dirty="0" err="1"/>
                <a:t>er</a:t>
              </a:r>
              <a:r>
                <a:rPr lang="en-US" sz="1200" kern="1200" baseline="30000" dirty="0"/>
                <a:t> </a:t>
              </a:r>
              <a:r>
                <a:rPr lang="en-US" sz="1200" kern="1200" dirty="0" err="1"/>
                <a:t>degré</a:t>
              </a:r>
              <a:r>
                <a:rPr lang="en-US" sz="1200" kern="1200" dirty="0"/>
                <a:t>.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E6109F0A-9B40-92DA-57FF-FFA5207E6A6E}"/>
                </a:ext>
              </a:extLst>
            </p:cNvPr>
            <p:cNvSpPr/>
            <p:nvPr/>
          </p:nvSpPr>
          <p:spPr>
            <a:xfrm>
              <a:off x="6035422" y="2952911"/>
              <a:ext cx="2486370" cy="1572036"/>
            </a:xfrm>
            <a:prstGeom prst="roundRect">
              <a:avLst>
                <a:gd name="adj" fmla="val 10000"/>
              </a:avLst>
            </a:prstGeom>
            <a:solidFill>
              <a:srgbClr val="C8191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 sz="1600"/>
            </a:p>
          </p:txBody>
        </p:sp>
        <p:sp>
          <p:nvSpPr>
            <p:cNvPr id="46" name="Forme libre : forme 45">
              <a:extLst>
                <a:ext uri="{FF2B5EF4-FFF2-40B4-BE49-F238E27FC236}">
                  <a16:creationId xmlns:a16="http://schemas.microsoft.com/office/drawing/2014/main" id="{79F0ED08-752C-E40E-7789-9787AFD63348}"/>
                </a:ext>
              </a:extLst>
            </p:cNvPr>
            <p:cNvSpPr/>
            <p:nvPr/>
          </p:nvSpPr>
          <p:spPr>
            <a:xfrm>
              <a:off x="6117292" y="3047086"/>
              <a:ext cx="2486370" cy="1572036"/>
            </a:xfrm>
            <a:custGeom>
              <a:avLst/>
              <a:gdLst>
                <a:gd name="connsiteX0" fmla="*/ 0 w 2486370"/>
                <a:gd name="connsiteY0" fmla="*/ 157204 h 1572036"/>
                <a:gd name="connsiteX1" fmla="*/ 157204 w 2486370"/>
                <a:gd name="connsiteY1" fmla="*/ 0 h 1572036"/>
                <a:gd name="connsiteX2" fmla="*/ 2329166 w 2486370"/>
                <a:gd name="connsiteY2" fmla="*/ 0 h 1572036"/>
                <a:gd name="connsiteX3" fmla="*/ 2486370 w 2486370"/>
                <a:gd name="connsiteY3" fmla="*/ 157204 h 1572036"/>
                <a:gd name="connsiteX4" fmla="*/ 2486370 w 2486370"/>
                <a:gd name="connsiteY4" fmla="*/ 1414832 h 1572036"/>
                <a:gd name="connsiteX5" fmla="*/ 2329166 w 2486370"/>
                <a:gd name="connsiteY5" fmla="*/ 1572036 h 1572036"/>
                <a:gd name="connsiteX6" fmla="*/ 157204 w 2486370"/>
                <a:gd name="connsiteY6" fmla="*/ 1572036 h 1572036"/>
                <a:gd name="connsiteX7" fmla="*/ 0 w 2486370"/>
                <a:gd name="connsiteY7" fmla="*/ 1414832 h 1572036"/>
                <a:gd name="connsiteX8" fmla="*/ 0 w 2486370"/>
                <a:gd name="connsiteY8" fmla="*/ 157204 h 157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6370" h="1572036">
                  <a:moveTo>
                    <a:pt x="0" y="157204"/>
                  </a:moveTo>
                  <a:cubicBezTo>
                    <a:pt x="0" y="70383"/>
                    <a:pt x="70383" y="0"/>
                    <a:pt x="157204" y="0"/>
                  </a:cubicBezTo>
                  <a:lnTo>
                    <a:pt x="2329166" y="0"/>
                  </a:lnTo>
                  <a:cubicBezTo>
                    <a:pt x="2415987" y="0"/>
                    <a:pt x="2486370" y="70383"/>
                    <a:pt x="2486370" y="157204"/>
                  </a:cubicBezTo>
                  <a:lnTo>
                    <a:pt x="2486370" y="1414832"/>
                  </a:lnTo>
                  <a:cubicBezTo>
                    <a:pt x="2486370" y="1501653"/>
                    <a:pt x="2415987" y="1572036"/>
                    <a:pt x="2329166" y="1572036"/>
                  </a:cubicBezTo>
                  <a:lnTo>
                    <a:pt x="157204" y="1572036"/>
                  </a:lnTo>
                  <a:cubicBezTo>
                    <a:pt x="70383" y="1572036"/>
                    <a:pt x="0" y="1501653"/>
                    <a:pt x="0" y="1414832"/>
                  </a:cubicBezTo>
                  <a:lnTo>
                    <a:pt x="0" y="157204"/>
                  </a:lnTo>
                  <a:close/>
                </a:path>
              </a:pathLst>
            </a:custGeom>
            <a:ln>
              <a:solidFill>
                <a:srgbClr val="C81918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573" tIns="95573" rIns="95573" bIns="9557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en-US" sz="1200" kern="1200" dirty="0"/>
                <a:t>Une </a:t>
              </a:r>
              <a:r>
                <a:rPr lang="en-US" sz="1200" kern="1200" dirty="0" err="1"/>
                <a:t>perte</a:t>
              </a:r>
              <a:r>
                <a:rPr lang="en-US" sz="1200" kern="1200" dirty="0"/>
                <a:t> de </a:t>
              </a:r>
              <a:r>
                <a:rPr lang="en-US" sz="1200" kern="1200" dirty="0" err="1"/>
                <a:t>débouchés</a:t>
              </a:r>
              <a:r>
                <a:rPr lang="en-US" sz="1200" kern="1200" dirty="0"/>
                <a:t> </a:t>
              </a:r>
              <a:br>
                <a:rPr lang="en-US" sz="1200" kern="1200" dirty="0"/>
              </a:br>
              <a:r>
                <a:rPr lang="en-US" sz="1200" kern="1200" dirty="0"/>
                <a:t>pour les </a:t>
              </a:r>
              <a:r>
                <a:rPr lang="en-US" sz="1200" kern="1200" dirty="0" err="1"/>
                <a:t>étudiant·es</a:t>
              </a:r>
              <a:r>
                <a:rPr lang="en-US" sz="1200" kern="1200" dirty="0"/>
                <a:t> STAPS (qui </a:t>
              </a:r>
              <a:r>
                <a:rPr lang="en-US" sz="1200" kern="1200" dirty="0" err="1"/>
                <a:t>représentent</a:t>
              </a:r>
              <a:r>
                <a:rPr lang="en-US" sz="1200" kern="1200" dirty="0"/>
                <a:t> 20 % </a:t>
              </a:r>
              <a:br>
                <a:rPr lang="en-US" sz="1200" kern="1200" dirty="0"/>
              </a:br>
              <a:r>
                <a:rPr lang="en-US" sz="1200" kern="1200" dirty="0"/>
                <a:t>des </a:t>
              </a:r>
              <a:r>
                <a:rPr lang="en-US" sz="1200" kern="1200" dirty="0" err="1"/>
                <a:t>lauréat·es</a:t>
              </a:r>
              <a:r>
                <a:rPr lang="en-US" sz="1200" kern="1200" dirty="0"/>
                <a:t> du </a:t>
              </a:r>
              <a:br>
                <a:rPr lang="en-US" sz="1200" kern="1200" dirty="0"/>
              </a:br>
              <a:r>
                <a:rPr lang="en-US" sz="1200" kern="1200" dirty="0"/>
                <a:t>concours PE).</a:t>
              </a:r>
            </a:p>
          </p:txBody>
        </p:sp>
        <p:sp>
          <p:nvSpPr>
            <p:cNvPr id="47" name="Rectangle : coins arrondis 46">
              <a:extLst>
                <a:ext uri="{FF2B5EF4-FFF2-40B4-BE49-F238E27FC236}">
                  <a16:creationId xmlns:a16="http://schemas.microsoft.com/office/drawing/2014/main" id="{4DDCB4F8-25D6-78D6-B6B8-3671E87C6D31}"/>
                </a:ext>
              </a:extLst>
            </p:cNvPr>
            <p:cNvSpPr/>
            <p:nvPr/>
          </p:nvSpPr>
          <p:spPr>
            <a:xfrm>
              <a:off x="8868627" y="2952911"/>
              <a:ext cx="2486370" cy="1572036"/>
            </a:xfrm>
            <a:prstGeom prst="roundRect">
              <a:avLst>
                <a:gd name="adj" fmla="val 10000"/>
              </a:avLst>
            </a:prstGeom>
            <a:solidFill>
              <a:srgbClr val="C8191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 sz="1600"/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DC7CBEFB-7F21-222C-D6C7-B49141D21F20}"/>
                </a:ext>
              </a:extLst>
            </p:cNvPr>
            <p:cNvSpPr/>
            <p:nvPr/>
          </p:nvSpPr>
          <p:spPr>
            <a:xfrm>
              <a:off x="8950499" y="3047086"/>
              <a:ext cx="2486370" cy="1572036"/>
            </a:xfrm>
            <a:custGeom>
              <a:avLst/>
              <a:gdLst>
                <a:gd name="connsiteX0" fmla="*/ 0 w 2486370"/>
                <a:gd name="connsiteY0" fmla="*/ 157204 h 1572036"/>
                <a:gd name="connsiteX1" fmla="*/ 157204 w 2486370"/>
                <a:gd name="connsiteY1" fmla="*/ 0 h 1572036"/>
                <a:gd name="connsiteX2" fmla="*/ 2329166 w 2486370"/>
                <a:gd name="connsiteY2" fmla="*/ 0 h 1572036"/>
                <a:gd name="connsiteX3" fmla="*/ 2486370 w 2486370"/>
                <a:gd name="connsiteY3" fmla="*/ 157204 h 1572036"/>
                <a:gd name="connsiteX4" fmla="*/ 2486370 w 2486370"/>
                <a:gd name="connsiteY4" fmla="*/ 1414832 h 1572036"/>
                <a:gd name="connsiteX5" fmla="*/ 2329166 w 2486370"/>
                <a:gd name="connsiteY5" fmla="*/ 1572036 h 1572036"/>
                <a:gd name="connsiteX6" fmla="*/ 157204 w 2486370"/>
                <a:gd name="connsiteY6" fmla="*/ 1572036 h 1572036"/>
                <a:gd name="connsiteX7" fmla="*/ 0 w 2486370"/>
                <a:gd name="connsiteY7" fmla="*/ 1414832 h 1572036"/>
                <a:gd name="connsiteX8" fmla="*/ 0 w 2486370"/>
                <a:gd name="connsiteY8" fmla="*/ 157204 h 157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6370" h="1572036">
                  <a:moveTo>
                    <a:pt x="0" y="157204"/>
                  </a:moveTo>
                  <a:cubicBezTo>
                    <a:pt x="0" y="70383"/>
                    <a:pt x="70383" y="0"/>
                    <a:pt x="157204" y="0"/>
                  </a:cubicBezTo>
                  <a:lnTo>
                    <a:pt x="2329166" y="0"/>
                  </a:lnTo>
                  <a:cubicBezTo>
                    <a:pt x="2415987" y="0"/>
                    <a:pt x="2486370" y="70383"/>
                    <a:pt x="2486370" y="157204"/>
                  </a:cubicBezTo>
                  <a:lnTo>
                    <a:pt x="2486370" y="1414832"/>
                  </a:lnTo>
                  <a:cubicBezTo>
                    <a:pt x="2486370" y="1501653"/>
                    <a:pt x="2415987" y="1572036"/>
                    <a:pt x="2329166" y="1572036"/>
                  </a:cubicBezTo>
                  <a:lnTo>
                    <a:pt x="157204" y="1572036"/>
                  </a:lnTo>
                  <a:cubicBezTo>
                    <a:pt x="70383" y="1572036"/>
                    <a:pt x="0" y="1501653"/>
                    <a:pt x="0" y="1414832"/>
                  </a:cubicBezTo>
                  <a:lnTo>
                    <a:pt x="0" y="157204"/>
                  </a:lnTo>
                  <a:close/>
                </a:path>
              </a:pathLst>
            </a:custGeom>
            <a:ln>
              <a:solidFill>
                <a:srgbClr val="C81918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573" tIns="95573" rIns="95573" bIns="9557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en-US" sz="1200" kern="1200" dirty="0" err="1"/>
                <a:t>Compétences</a:t>
              </a:r>
              <a:r>
                <a:rPr lang="en-US" sz="1200" kern="1200" dirty="0"/>
                <a:t> en EPS des </a:t>
              </a:r>
              <a:br>
                <a:rPr lang="en-US" sz="1200" kern="1200" dirty="0"/>
              </a:br>
              <a:r>
                <a:rPr lang="en-US" sz="1200" kern="1200" dirty="0"/>
                <a:t>PE </a:t>
              </a:r>
              <a:r>
                <a:rPr lang="en-US" sz="1200" kern="1200" dirty="0" err="1"/>
                <a:t>issus</a:t>
              </a:r>
              <a:r>
                <a:rPr lang="en-US" sz="1200" kern="1200" dirty="0"/>
                <a:t> de la </a:t>
              </a:r>
              <a:r>
                <a:rPr lang="en-US" sz="1200" kern="1200" dirty="0" err="1"/>
                <a:t>filière</a:t>
              </a:r>
              <a:r>
                <a:rPr lang="en-US" sz="1200" kern="1200" dirty="0"/>
                <a:t> STAPS, resource</a:t>
              </a:r>
              <a:r>
                <a:rPr lang="en-US" sz="1200" dirty="0"/>
                <a:t> </a:t>
              </a:r>
              <a:r>
                <a:rPr lang="en-US" sz="1200" kern="1200" dirty="0" err="1"/>
                <a:t>fondamentale</a:t>
              </a:r>
              <a:r>
                <a:rPr lang="en-US" sz="1200" kern="1200" dirty="0"/>
                <a:t> </a:t>
              </a:r>
              <a:br>
                <a:rPr lang="en-US" sz="1200" kern="1200" dirty="0"/>
              </a:br>
              <a:r>
                <a:rPr lang="en-US" sz="1200" kern="1200" dirty="0"/>
                <a:t>dans les écoles.</a:t>
              </a:r>
            </a:p>
          </p:txBody>
        </p:sp>
      </p:grpSp>
      <p:sp>
        <p:nvSpPr>
          <p:cNvPr id="26" name="Espace réservé de la date 3">
            <a:extLst>
              <a:ext uri="{FF2B5EF4-FFF2-40B4-BE49-F238E27FC236}">
                <a16:creationId xmlns:a16="http://schemas.microsoft.com/office/drawing/2014/main" id="{CDEAA30D-63CA-17E8-359E-8372096522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8" name="Espace réservé du pied de page 4">
            <a:extLst>
              <a:ext uri="{FF2B5EF4-FFF2-40B4-BE49-F238E27FC236}">
                <a16:creationId xmlns:a16="http://schemas.microsoft.com/office/drawing/2014/main" id="{2765EC92-3F2A-EC39-AD59-77F9AC805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33" name="Espace réservé du numéro de diapositive 5">
            <a:extLst>
              <a:ext uri="{FF2B5EF4-FFF2-40B4-BE49-F238E27FC236}">
                <a16:creationId xmlns:a16="http://schemas.microsoft.com/office/drawing/2014/main" id="{C8F1C01C-2E91-318C-67A0-C5F90B4B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14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2CFA70AD-7213-D14E-8BD2-57F684C3CAE6}"/>
              </a:ext>
            </a:extLst>
          </p:cNvPr>
          <p:cNvGrpSpPr/>
          <p:nvPr/>
        </p:nvGrpSpPr>
        <p:grpSpPr>
          <a:xfrm>
            <a:off x="2805922" y="5758843"/>
            <a:ext cx="8739148" cy="208382"/>
            <a:chOff x="1875453" y="5141167"/>
            <a:chExt cx="8739148" cy="20838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D9CA7AD-1A8A-5521-3BF2-033C914DB124}"/>
                </a:ext>
              </a:extLst>
            </p:cNvPr>
            <p:cNvSpPr/>
            <p:nvPr/>
          </p:nvSpPr>
          <p:spPr>
            <a:xfrm>
              <a:off x="1875453" y="5141167"/>
              <a:ext cx="8739148" cy="93306"/>
            </a:xfrm>
            <a:prstGeom prst="rect">
              <a:avLst/>
            </a:prstGeom>
            <a:solidFill>
              <a:srgbClr val="C8191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519F46E-D49D-8E2B-A4F4-763A5C05D38D}"/>
                </a:ext>
              </a:extLst>
            </p:cNvPr>
            <p:cNvSpPr/>
            <p:nvPr/>
          </p:nvSpPr>
          <p:spPr>
            <a:xfrm>
              <a:off x="8451551" y="5256243"/>
              <a:ext cx="2163050" cy="93306"/>
            </a:xfrm>
            <a:prstGeom prst="rect">
              <a:avLst/>
            </a:prstGeom>
            <a:solidFill>
              <a:srgbClr val="C8191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2BCF1A72-79C3-9918-2BA0-A2BBF39ADA21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3931807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59" y="958173"/>
            <a:ext cx="10929879" cy="7817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fr-FR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DILEMME DES FORMATEUR·RICES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194610-7BE6-20A1-B7B5-F46665ADC335}"/>
              </a:ext>
            </a:extLst>
          </p:cNvPr>
          <p:cNvSpPr txBox="1">
            <a:spLocks/>
          </p:cNvSpPr>
          <p:nvPr/>
        </p:nvSpPr>
        <p:spPr>
          <a:xfrm>
            <a:off x="665538" y="2780068"/>
            <a:ext cx="5147633" cy="23017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buSzPct val="45000"/>
              <a:buFont typeface="Liberation Sans" panose="020B0604020202020204" pitchFamily="34" charset="0"/>
              <a:buChar char="■"/>
            </a:pPr>
            <a:r>
              <a:rPr lang="fr-FR" sz="1800" dirty="0">
                <a:solidFill>
                  <a:srgbClr val="C81918"/>
                </a:solidFill>
                <a:latin typeface="+mj-lt"/>
              </a:rPr>
              <a:t>1 concours</a:t>
            </a:r>
          </a:p>
          <a:p>
            <a:pPr marL="534988" indent="-266700" algn="just">
              <a:lnSpc>
                <a:spcPct val="120000"/>
              </a:lnSpc>
              <a:buSzPct val="45000"/>
              <a:buFont typeface="Liberation Sans" panose="020B0604020202020204" pitchFamily="34" charset="0"/>
              <a:buChar char="−"/>
            </a:pPr>
            <a:r>
              <a:rPr lang="fr-FR" sz="1600" dirty="0"/>
              <a:t>Facilité de préparation.</a:t>
            </a:r>
          </a:p>
          <a:p>
            <a:pPr marL="534988" indent="-266700" algn="just">
              <a:lnSpc>
                <a:spcPct val="120000"/>
              </a:lnSpc>
              <a:buSzPct val="45000"/>
              <a:buFont typeface="Liberation Sans" panose="020B0604020202020204" pitchFamily="34" charset="0"/>
              <a:buChar char="−"/>
            </a:pPr>
            <a:r>
              <a:rPr lang="fr-FR" sz="1600" dirty="0"/>
              <a:t>Goulot d’étranglement pour les </a:t>
            </a:r>
            <a:r>
              <a:rPr lang="fr-FR" sz="1600" dirty="0" err="1"/>
              <a:t>étudiant·es</a:t>
            </a:r>
            <a:r>
              <a:rPr lang="fr-FR" sz="1600" dirty="0"/>
              <a:t>, </a:t>
            </a:r>
            <a:r>
              <a:rPr lang="fr-FR" sz="1600" dirty="0" err="1"/>
              <a:t>candidat·es</a:t>
            </a:r>
            <a:r>
              <a:rPr lang="fr-FR" sz="1600" dirty="0"/>
              <a:t> aux concours 25, 26...</a:t>
            </a:r>
          </a:p>
          <a:p>
            <a:pPr marL="534988" indent="-266700" algn="just">
              <a:lnSpc>
                <a:spcPct val="120000"/>
              </a:lnSpc>
              <a:buSzPct val="45000"/>
              <a:buFont typeface="Liberation Sans" panose="020B0604020202020204" pitchFamily="34" charset="0"/>
              <a:buChar char="−"/>
            </a:pPr>
            <a:r>
              <a:rPr lang="fr-FR" sz="1600" dirty="0"/>
              <a:t>Effectifs en licence énormes.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C2AF0632-9A22-70D6-E792-BDE94BD9EF21}"/>
              </a:ext>
            </a:extLst>
          </p:cNvPr>
          <p:cNvSpPr txBox="1">
            <a:spLocks/>
          </p:cNvSpPr>
          <p:nvPr/>
        </p:nvSpPr>
        <p:spPr>
          <a:xfrm>
            <a:off x="6310088" y="2782192"/>
            <a:ext cx="4689973" cy="2035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buSzPct val="45000"/>
              <a:buFont typeface="Liberation Sans" panose="020B0604020202020204" pitchFamily="34" charset="0"/>
              <a:buChar char="■"/>
            </a:pPr>
            <a:r>
              <a:rPr lang="fr-FR" sz="1800" dirty="0">
                <a:solidFill>
                  <a:srgbClr val="C81918"/>
                </a:solidFill>
                <a:latin typeface="+mj-lt"/>
              </a:rPr>
              <a:t>2 concours</a:t>
            </a:r>
          </a:p>
          <a:p>
            <a:pPr marL="534988" indent="-266700" algn="just">
              <a:lnSpc>
                <a:spcPct val="120000"/>
              </a:lnSpc>
              <a:buSzPct val="45000"/>
              <a:buFont typeface="Liberation Sans" panose="020B0604020202020204" pitchFamily="34" charset="0"/>
              <a:buChar char="−"/>
            </a:pPr>
            <a:r>
              <a:rPr lang="fr-FR" sz="1600" dirty="0"/>
              <a:t>Absence de ressources humaines pour tenir 2 concours.</a:t>
            </a:r>
          </a:p>
          <a:p>
            <a:pPr marL="268288" indent="0" algn="just">
              <a:lnSpc>
                <a:spcPct val="120000"/>
              </a:lnSpc>
              <a:buSzPct val="45000"/>
              <a:buNone/>
            </a:pPr>
            <a:endParaRPr lang="fr-FR" sz="300" dirty="0"/>
          </a:p>
          <a:p>
            <a:pPr marL="534988" indent="-266700" algn="just">
              <a:lnSpc>
                <a:spcPct val="120000"/>
              </a:lnSpc>
              <a:buSzPct val="45000"/>
              <a:buFont typeface="Liberation Sans" panose="020B0604020202020204" pitchFamily="34" charset="0"/>
              <a:buChar char="−"/>
            </a:pPr>
            <a:r>
              <a:rPr lang="fr-FR" sz="1600" dirty="0"/>
              <a:t>Épuisement des équipes après </a:t>
            </a:r>
            <a:br>
              <a:rPr lang="fr-FR" sz="1600" dirty="0"/>
            </a:br>
            <a:r>
              <a:rPr lang="fr-FR" sz="1600" dirty="0"/>
              <a:t>4 réformes en 15 ans.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4B966CE-4BAC-87E5-0BAB-093238B2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2D7F64A3-B71F-9E0B-4313-02487C94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8CB091CA-B3FF-86AB-C827-996E7869C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15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CE1014-0772-25FD-9E35-F94C7387A8D1}"/>
              </a:ext>
            </a:extLst>
          </p:cNvPr>
          <p:cNvSpPr/>
          <p:nvPr/>
        </p:nvSpPr>
        <p:spPr>
          <a:xfrm>
            <a:off x="6077870" y="2203079"/>
            <a:ext cx="45719" cy="4147845"/>
          </a:xfrm>
          <a:prstGeom prst="rect">
            <a:avLst/>
          </a:prstGeom>
          <a:solidFill>
            <a:srgbClr val="C819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0FCA00E-DA59-5B22-B160-5015008FD994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3506072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sp>
        <p:nvSpPr>
          <p:cNvPr id="26" name="Espace réservé de la date 3">
            <a:extLst>
              <a:ext uri="{FF2B5EF4-FFF2-40B4-BE49-F238E27FC236}">
                <a16:creationId xmlns:a16="http://schemas.microsoft.com/office/drawing/2014/main" id="{CDEAA30D-63CA-17E8-359E-8372096522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8" name="Espace réservé du pied de page 4">
            <a:extLst>
              <a:ext uri="{FF2B5EF4-FFF2-40B4-BE49-F238E27FC236}">
                <a16:creationId xmlns:a16="http://schemas.microsoft.com/office/drawing/2014/main" id="{2765EC92-3F2A-EC39-AD59-77F9AC805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33" name="Espace réservé du numéro de diapositive 5">
            <a:extLst>
              <a:ext uri="{FF2B5EF4-FFF2-40B4-BE49-F238E27FC236}">
                <a16:creationId xmlns:a16="http://schemas.microsoft.com/office/drawing/2014/main" id="{C8F1C01C-2E91-318C-67A0-C5F90B4B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7450" y="6334758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16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BCF1A72-79C3-9918-2BA0-A2BBF39ADA21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2743E64-0800-C94A-F0D7-BA419FD8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5" y="668277"/>
            <a:ext cx="11427226" cy="1110931"/>
          </a:xfrm>
        </p:spPr>
        <p:txBody>
          <a:bodyPr>
            <a:noAutofit/>
          </a:bodyPr>
          <a:lstStyle/>
          <a:p>
            <a:pPr algn="ctr"/>
            <a:r>
              <a:rPr lang="fr-FR" sz="3200" dirty="0"/>
              <a:t>LES FLUX D’ÉTUDIANT·ES </a:t>
            </a:r>
            <a:br>
              <a:rPr lang="fr-FR" sz="3200" dirty="0"/>
            </a:br>
            <a:r>
              <a:rPr lang="fr-FR" sz="3200" dirty="0"/>
              <a:t>AVEC 1 ANNÉE DE TRANSITION À 2 CONCOURS PLEINS</a:t>
            </a:r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22818CB7-59C7-CEEF-87A4-F9B3CAA4E623}"/>
              </a:ext>
            </a:extLst>
          </p:cNvPr>
          <p:cNvSpPr/>
          <p:nvPr/>
        </p:nvSpPr>
        <p:spPr>
          <a:xfrm>
            <a:off x="9218176" y="3270365"/>
            <a:ext cx="1565646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650</a:t>
            </a: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7C5CCE2B-A4B8-E5D1-100E-10DF2D89004E}"/>
              </a:ext>
            </a:extLst>
          </p:cNvPr>
          <p:cNvSpPr/>
          <p:nvPr/>
        </p:nvSpPr>
        <p:spPr>
          <a:xfrm>
            <a:off x="10943159" y="3285694"/>
            <a:ext cx="795016" cy="561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1 500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BAEE6770-FD62-6129-9DAB-F3947DAADF39}"/>
              </a:ext>
            </a:extLst>
          </p:cNvPr>
          <p:cNvSpPr/>
          <p:nvPr/>
        </p:nvSpPr>
        <p:spPr>
          <a:xfrm>
            <a:off x="10943159" y="3869406"/>
            <a:ext cx="795016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1 500</a:t>
            </a: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CF8A3DF8-B302-5062-411C-34D7DC70E83F}"/>
              </a:ext>
            </a:extLst>
          </p:cNvPr>
          <p:cNvSpPr/>
          <p:nvPr/>
        </p:nvSpPr>
        <p:spPr>
          <a:xfrm>
            <a:off x="10943159" y="4468446"/>
            <a:ext cx="795016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1 500</a:t>
            </a:r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84AE6DCE-35B9-213A-BAD7-D5206A65E9E9}"/>
              </a:ext>
            </a:extLst>
          </p:cNvPr>
          <p:cNvSpPr/>
          <p:nvPr/>
        </p:nvSpPr>
        <p:spPr>
          <a:xfrm>
            <a:off x="10943159" y="2641796"/>
            <a:ext cx="795016" cy="561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1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Besoins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1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réels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3D934C4F-4A57-001C-A7D2-8796A074AFC1}"/>
              </a:ext>
            </a:extLst>
          </p:cNvPr>
          <p:cNvSpPr/>
          <p:nvPr/>
        </p:nvSpPr>
        <p:spPr>
          <a:xfrm>
            <a:off x="10943159" y="5097006"/>
            <a:ext cx="795016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1 500</a:t>
            </a:r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2EA9098D-F91F-C625-8D88-B7C9B99B2EE1}"/>
              </a:ext>
            </a:extLst>
          </p:cNvPr>
          <p:cNvSpPr/>
          <p:nvPr/>
        </p:nvSpPr>
        <p:spPr>
          <a:xfrm>
            <a:off x="9134475" y="1816571"/>
            <a:ext cx="2695575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dirty="0" err="1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E</a:t>
            </a:r>
            <a:r>
              <a:rPr lang="fr-FR" sz="12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nseignant·es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arrivant dans les établissements</a:t>
            </a:r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07F1D829-D610-D27D-EFC1-616046D64436}"/>
              </a:ext>
            </a:extLst>
          </p:cNvPr>
          <p:cNvSpPr/>
          <p:nvPr/>
        </p:nvSpPr>
        <p:spPr>
          <a:xfrm>
            <a:off x="9218176" y="3869406"/>
            <a:ext cx="1565646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650</a:t>
            </a:r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8778AAE4-547D-A928-E9E8-EE3090BDBA9B}"/>
              </a:ext>
            </a:extLst>
          </p:cNvPr>
          <p:cNvSpPr/>
          <p:nvPr/>
        </p:nvSpPr>
        <p:spPr>
          <a:xfrm>
            <a:off x="9218176" y="4468446"/>
            <a:ext cx="1565646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650</a:t>
            </a:r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7A7DBA84-7D1E-8252-0DBE-18298C00A473}"/>
              </a:ext>
            </a:extLst>
          </p:cNvPr>
          <p:cNvSpPr/>
          <p:nvPr/>
        </p:nvSpPr>
        <p:spPr>
          <a:xfrm>
            <a:off x="9218176" y="2641796"/>
            <a:ext cx="1565646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50" b="0" i="0" u="none" strike="noStrike" kern="1200" cap="none" dirty="0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Néo-titulaires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50" dirty="0"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a</a:t>
            </a:r>
            <a:r>
              <a:rPr lang="fr-FR" sz="1050" b="0" i="0" u="none" strike="noStrike" kern="1200" cap="none" dirty="0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rrivants</a:t>
            </a:r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9488BDA6-8A0E-BC1D-7BF8-8E45FF6A1DCE}"/>
              </a:ext>
            </a:extLst>
          </p:cNvPr>
          <p:cNvSpPr/>
          <p:nvPr/>
        </p:nvSpPr>
        <p:spPr>
          <a:xfrm>
            <a:off x="9218176" y="5097006"/>
            <a:ext cx="1565646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650</a:t>
            </a:r>
          </a:p>
        </p:txBody>
      </p:sp>
      <p:sp>
        <p:nvSpPr>
          <p:cNvPr id="22" name="Forme libre : forme 21">
            <a:extLst>
              <a:ext uri="{FF2B5EF4-FFF2-40B4-BE49-F238E27FC236}">
                <a16:creationId xmlns:a16="http://schemas.microsoft.com/office/drawing/2014/main" id="{4BE73699-A1D0-DE45-BA17-C08A099E6B76}"/>
              </a:ext>
            </a:extLst>
          </p:cNvPr>
          <p:cNvSpPr/>
          <p:nvPr/>
        </p:nvSpPr>
        <p:spPr>
          <a:xfrm>
            <a:off x="7882897" y="2512535"/>
            <a:ext cx="988200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Rentrées</a:t>
            </a:r>
          </a:p>
        </p:txBody>
      </p:sp>
      <p:sp>
        <p:nvSpPr>
          <p:cNvPr id="23" name="Forme libre : forme 22">
            <a:extLst>
              <a:ext uri="{FF2B5EF4-FFF2-40B4-BE49-F238E27FC236}">
                <a16:creationId xmlns:a16="http://schemas.microsoft.com/office/drawing/2014/main" id="{2BE6421A-D830-973A-4B84-BF6748B3C217}"/>
              </a:ext>
            </a:extLst>
          </p:cNvPr>
          <p:cNvSpPr/>
          <p:nvPr/>
        </p:nvSpPr>
        <p:spPr>
          <a:xfrm>
            <a:off x="7882897" y="5025633"/>
            <a:ext cx="988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2028</a:t>
            </a:r>
          </a:p>
        </p:txBody>
      </p: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4C3BCF16-02E0-A6F2-1E3D-1DE34AD98EBB}"/>
              </a:ext>
            </a:extLst>
          </p:cNvPr>
          <p:cNvSpPr/>
          <p:nvPr/>
        </p:nvSpPr>
        <p:spPr>
          <a:xfrm>
            <a:off x="5406096" y="4397073"/>
            <a:ext cx="1114559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M2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½ temps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AE84456A-163B-AA6F-1F24-0D9AEE4D351F}"/>
              </a:ext>
            </a:extLst>
          </p:cNvPr>
          <p:cNvSpPr/>
          <p:nvPr/>
        </p:nvSpPr>
        <p:spPr>
          <a:xfrm>
            <a:off x="5425146" y="2521772"/>
            <a:ext cx="1114559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1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Concours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100" dirty="0">
                <a:latin typeface="Poppins "/>
                <a:ea typeface="Noto Sans CJK SC" pitchFamily="2"/>
                <a:cs typeface="Lohit Devanagari" pitchFamily="2"/>
              </a:rPr>
              <a:t>Mars 2027</a:t>
            </a:r>
            <a:endParaRPr lang="fr-FR" sz="1100" b="0" i="0" u="none" strike="noStrike" kern="1200" cap="none" dirty="0">
              <a:ln>
                <a:noFill/>
              </a:ln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8F86D466-805F-7598-A1D1-4D3F4A8B10DD}"/>
              </a:ext>
            </a:extLst>
          </p:cNvPr>
          <p:cNvSpPr/>
          <p:nvPr/>
        </p:nvSpPr>
        <p:spPr>
          <a:xfrm>
            <a:off x="5406096" y="5025633"/>
            <a:ext cx="1114559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M1</a:t>
            </a:r>
          </a:p>
        </p:txBody>
      </p:sp>
      <p:sp>
        <p:nvSpPr>
          <p:cNvPr id="29" name="Forme libre : forme 28">
            <a:extLst>
              <a:ext uri="{FF2B5EF4-FFF2-40B4-BE49-F238E27FC236}">
                <a16:creationId xmlns:a16="http://schemas.microsoft.com/office/drawing/2014/main" id="{2983A4C7-02C6-A5B4-8B8E-774AE693D9F9}"/>
              </a:ext>
            </a:extLst>
          </p:cNvPr>
          <p:cNvSpPr/>
          <p:nvPr/>
        </p:nvSpPr>
        <p:spPr>
          <a:xfrm>
            <a:off x="5428780" y="1923891"/>
            <a:ext cx="1114559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Année U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26-27</a:t>
            </a:r>
          </a:p>
        </p:txBody>
      </p:sp>
      <p:sp>
        <p:nvSpPr>
          <p:cNvPr id="30" name="Forme libre : forme 29">
            <a:extLst>
              <a:ext uri="{FF2B5EF4-FFF2-40B4-BE49-F238E27FC236}">
                <a16:creationId xmlns:a16="http://schemas.microsoft.com/office/drawing/2014/main" id="{5B3143EE-2357-C30F-D154-2EDFBD600D8B}"/>
              </a:ext>
            </a:extLst>
          </p:cNvPr>
          <p:cNvSpPr/>
          <p:nvPr/>
        </p:nvSpPr>
        <p:spPr>
          <a:xfrm>
            <a:off x="6688889" y="2524242"/>
            <a:ext cx="1114559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1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Concours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100" dirty="0">
                <a:latin typeface="Poppins "/>
                <a:ea typeface="Noto Sans CJK SC" pitchFamily="2"/>
                <a:cs typeface="Lohit Devanagari" pitchFamily="2"/>
              </a:rPr>
              <a:t>Mars 2028</a:t>
            </a:r>
            <a:endParaRPr lang="fr-FR" sz="1100" b="0" i="0" u="none" strike="noStrike" kern="1200" cap="none" dirty="0">
              <a:ln>
                <a:noFill/>
              </a:ln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31" name="Forme libre : forme 30">
            <a:extLst>
              <a:ext uri="{FF2B5EF4-FFF2-40B4-BE49-F238E27FC236}">
                <a16:creationId xmlns:a16="http://schemas.microsoft.com/office/drawing/2014/main" id="{190A85C3-660C-3AB1-05C8-CB98D90AEF69}"/>
              </a:ext>
            </a:extLst>
          </p:cNvPr>
          <p:cNvSpPr/>
          <p:nvPr/>
        </p:nvSpPr>
        <p:spPr>
          <a:xfrm>
            <a:off x="6670417" y="5025633"/>
            <a:ext cx="1114559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M2</a:t>
            </a:r>
          </a:p>
        </p:txBody>
      </p:sp>
      <p:sp>
        <p:nvSpPr>
          <p:cNvPr id="32" name="Forme libre : forme 31">
            <a:extLst>
              <a:ext uri="{FF2B5EF4-FFF2-40B4-BE49-F238E27FC236}">
                <a16:creationId xmlns:a16="http://schemas.microsoft.com/office/drawing/2014/main" id="{13811767-A511-55D5-E3C4-75175CE70278}"/>
              </a:ext>
            </a:extLst>
          </p:cNvPr>
          <p:cNvSpPr/>
          <p:nvPr/>
        </p:nvSpPr>
        <p:spPr>
          <a:xfrm>
            <a:off x="6693101" y="1923891"/>
            <a:ext cx="1114559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Année U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27-28</a:t>
            </a: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D9C155D2-692D-8E7C-1492-E857D5883B45}"/>
              </a:ext>
            </a:extLst>
          </p:cNvPr>
          <p:cNvSpPr/>
          <p:nvPr/>
        </p:nvSpPr>
        <p:spPr>
          <a:xfrm>
            <a:off x="4150057" y="2522899"/>
            <a:ext cx="1114200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Concours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dirty="0">
                <a:latin typeface="Poppins "/>
                <a:ea typeface="Noto Sans CJK SC" pitchFamily="2"/>
                <a:cs typeface="Lohit Devanagari" pitchFamily="2"/>
              </a:rPr>
              <a:t>Mars 2026 </a:t>
            </a:r>
          </a:p>
          <a:p>
            <a:pPr algn="ctr" hangingPunct="0"/>
            <a:r>
              <a:rPr lang="fr-FR" sz="800" dirty="0">
                <a:latin typeface="Poppins "/>
                <a:ea typeface="Noto Sans CJK SC" pitchFamily="2"/>
                <a:cs typeface="Lohit Devanagari" pitchFamily="2"/>
              </a:rPr>
              <a:t>(2</a:t>
            </a:r>
            <a:r>
              <a:rPr lang="fr-FR" sz="800" baseline="30000" dirty="0">
                <a:latin typeface="Poppins "/>
                <a:ea typeface="Noto Sans CJK SC" pitchFamily="2"/>
                <a:cs typeface="Lohit Devanagari" pitchFamily="2"/>
              </a:rPr>
              <a:t>ème</a:t>
            </a:r>
            <a:r>
              <a:rPr lang="fr-FR" sz="800" dirty="0">
                <a:latin typeface="Poppins "/>
                <a:ea typeface="Noto Sans CJK SC" pitchFamily="2"/>
                <a:cs typeface="Lohit Devanagari" pitchFamily="2"/>
              </a:rPr>
              <a:t> année de</a:t>
            </a:r>
          </a:p>
          <a:p>
            <a:pPr algn="ctr" hangingPunct="0"/>
            <a:r>
              <a:rPr lang="fr-FR" sz="800" dirty="0">
                <a:latin typeface="Poppins "/>
                <a:ea typeface="Noto Sans CJK SC" pitchFamily="2"/>
                <a:cs typeface="Lohit Devanagari" pitchFamily="2"/>
              </a:rPr>
              <a:t> transition ?)</a:t>
            </a:r>
            <a:endParaRPr lang="fr-FR" sz="1600" b="0" i="0" u="none" strike="noStrike" kern="1200" cap="none" dirty="0">
              <a:ln>
                <a:noFill/>
              </a:ln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36" name="Forme libre : forme 35">
            <a:extLst>
              <a:ext uri="{FF2B5EF4-FFF2-40B4-BE49-F238E27FC236}">
                <a16:creationId xmlns:a16="http://schemas.microsoft.com/office/drawing/2014/main" id="{09FDE059-85D2-DDB6-5F6F-D521ED4C8D0E}"/>
              </a:ext>
            </a:extLst>
          </p:cNvPr>
          <p:cNvSpPr/>
          <p:nvPr/>
        </p:nvSpPr>
        <p:spPr>
          <a:xfrm>
            <a:off x="4150057" y="5025633"/>
            <a:ext cx="1114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L3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CAPEPS</a:t>
            </a:r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C6E48CA0-A9E0-D2EF-6254-42F9AF2A9B30}"/>
              </a:ext>
            </a:extLst>
          </p:cNvPr>
          <p:cNvSpPr/>
          <p:nvPr/>
        </p:nvSpPr>
        <p:spPr>
          <a:xfrm>
            <a:off x="4150057" y="3798033"/>
            <a:ext cx="1114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M2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½ temps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41832981-CF25-DF51-C083-E66596AD4E0F}"/>
              </a:ext>
            </a:extLst>
          </p:cNvPr>
          <p:cNvSpPr/>
          <p:nvPr/>
        </p:nvSpPr>
        <p:spPr>
          <a:xfrm>
            <a:off x="4150057" y="4397073"/>
            <a:ext cx="1114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M1</a:t>
            </a:r>
          </a:p>
        </p:txBody>
      </p:sp>
      <p:sp>
        <p:nvSpPr>
          <p:cNvPr id="52" name="Forme libre : forme 51">
            <a:extLst>
              <a:ext uri="{FF2B5EF4-FFF2-40B4-BE49-F238E27FC236}">
                <a16:creationId xmlns:a16="http://schemas.microsoft.com/office/drawing/2014/main" id="{49811E31-6289-F60C-175B-96D621D1C883}"/>
              </a:ext>
            </a:extLst>
          </p:cNvPr>
          <p:cNvSpPr/>
          <p:nvPr/>
        </p:nvSpPr>
        <p:spPr>
          <a:xfrm>
            <a:off x="4152569" y="1923891"/>
            <a:ext cx="1114200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Année U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25-26</a:t>
            </a:r>
          </a:p>
        </p:txBody>
      </p:sp>
      <p:sp>
        <p:nvSpPr>
          <p:cNvPr id="53" name="Forme libre : forme 52">
            <a:extLst>
              <a:ext uri="{FF2B5EF4-FFF2-40B4-BE49-F238E27FC236}">
                <a16:creationId xmlns:a16="http://schemas.microsoft.com/office/drawing/2014/main" id="{AF83706D-D4E5-D5A1-05C6-C945BAB0E166}"/>
              </a:ext>
            </a:extLst>
          </p:cNvPr>
          <p:cNvSpPr/>
          <p:nvPr/>
        </p:nvSpPr>
        <p:spPr>
          <a:xfrm>
            <a:off x="2885737" y="3798033"/>
            <a:ext cx="1114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Master </a:t>
            </a: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1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CAPEPS </a:t>
            </a:r>
            <a:r>
              <a:rPr lang="fr-FR" sz="1400" dirty="0" err="1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L3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57621646-40FD-26DD-3438-F851CC1A37CC}"/>
              </a:ext>
            </a:extLst>
          </p:cNvPr>
          <p:cNvSpPr/>
          <p:nvPr/>
        </p:nvSpPr>
        <p:spPr>
          <a:xfrm>
            <a:off x="2885737" y="2522899"/>
            <a:ext cx="1114200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cap="none" dirty="0">
                <a:ln>
                  <a:noFill/>
                </a:ln>
                <a:latin typeface="Poppins "/>
                <a:ea typeface="Noto Sans CJK SC" pitchFamily="2"/>
                <a:cs typeface="Lohit Devanagari" pitchFamily="2"/>
              </a:rPr>
              <a:t>Concours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dirty="0">
                <a:latin typeface="Poppins "/>
                <a:ea typeface="Noto Sans CJK SC" pitchFamily="2"/>
                <a:cs typeface="Lohit Devanagari" pitchFamily="2"/>
              </a:rPr>
              <a:t>Mars 2025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700" dirty="0">
                <a:latin typeface="Poppins "/>
                <a:ea typeface="Noto Sans CJK SC" pitchFamily="2"/>
                <a:cs typeface="Lohit Devanagari" pitchFamily="2"/>
              </a:rPr>
              <a:t>(1</a:t>
            </a:r>
            <a:r>
              <a:rPr lang="fr-FR" sz="700" baseline="30000" dirty="0">
                <a:latin typeface="Poppins "/>
                <a:ea typeface="Noto Sans CJK SC" pitchFamily="2"/>
                <a:cs typeface="Lohit Devanagari" pitchFamily="2"/>
              </a:rPr>
              <a:t>ère</a:t>
            </a:r>
            <a:r>
              <a:rPr lang="fr-FR" sz="700" dirty="0">
                <a:latin typeface="Poppins "/>
                <a:ea typeface="Noto Sans CJK SC" pitchFamily="2"/>
                <a:cs typeface="Lohit Devanagari" pitchFamily="2"/>
              </a:rPr>
              <a:t> année de transition)</a:t>
            </a:r>
            <a:endParaRPr lang="fr-FR" sz="1050" b="0" i="0" u="none" strike="noStrike" kern="1200" cap="none" dirty="0">
              <a:ln>
                <a:noFill/>
              </a:ln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4AD6B6B1-E562-8DE5-3297-93D678C98ECC}"/>
              </a:ext>
            </a:extLst>
          </p:cNvPr>
          <p:cNvSpPr/>
          <p:nvPr/>
        </p:nvSpPr>
        <p:spPr>
          <a:xfrm>
            <a:off x="2885737" y="3198992"/>
            <a:ext cx="1114200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Master </a:t>
            </a: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CAPEPS </a:t>
            </a:r>
            <a:r>
              <a:rPr lang="fr-FR" sz="1400" dirty="0" err="1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M2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56" name="Forme libre : forme 55">
            <a:extLst>
              <a:ext uri="{FF2B5EF4-FFF2-40B4-BE49-F238E27FC236}">
                <a16:creationId xmlns:a16="http://schemas.microsoft.com/office/drawing/2014/main" id="{3A3B9F16-999D-FA7F-2330-1C6A7E79542E}"/>
              </a:ext>
            </a:extLst>
          </p:cNvPr>
          <p:cNvSpPr/>
          <p:nvPr/>
        </p:nvSpPr>
        <p:spPr>
          <a:xfrm>
            <a:off x="2885737" y="4397073"/>
            <a:ext cx="1114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Licence 3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CAPEPS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57" name="Forme libre : forme 56">
            <a:extLst>
              <a:ext uri="{FF2B5EF4-FFF2-40B4-BE49-F238E27FC236}">
                <a16:creationId xmlns:a16="http://schemas.microsoft.com/office/drawing/2014/main" id="{EA761C93-1D00-2869-6FD7-BB02C2A21F47}"/>
              </a:ext>
            </a:extLst>
          </p:cNvPr>
          <p:cNvSpPr/>
          <p:nvPr/>
        </p:nvSpPr>
        <p:spPr>
          <a:xfrm>
            <a:off x="2888249" y="1923891"/>
            <a:ext cx="1114200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Année U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24-25</a:t>
            </a:r>
          </a:p>
        </p:txBody>
      </p:sp>
      <p:sp>
        <p:nvSpPr>
          <p:cNvPr id="58" name="Forme libre : forme 57">
            <a:extLst>
              <a:ext uri="{FF2B5EF4-FFF2-40B4-BE49-F238E27FC236}">
                <a16:creationId xmlns:a16="http://schemas.microsoft.com/office/drawing/2014/main" id="{08CFC063-CB7F-E1A4-C767-0A88AB2C6F0F}"/>
              </a:ext>
            </a:extLst>
          </p:cNvPr>
          <p:cNvSpPr/>
          <p:nvPr/>
        </p:nvSpPr>
        <p:spPr>
          <a:xfrm>
            <a:off x="2885737" y="5025633"/>
            <a:ext cx="1114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algn="ctr" hangingPunct="0"/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Licence 2</a:t>
            </a:r>
          </a:p>
        </p:txBody>
      </p:sp>
      <p:sp>
        <p:nvSpPr>
          <p:cNvPr id="59" name="Forme libre : forme 58">
            <a:extLst>
              <a:ext uri="{FF2B5EF4-FFF2-40B4-BE49-F238E27FC236}">
                <a16:creationId xmlns:a16="http://schemas.microsoft.com/office/drawing/2014/main" id="{ED3583E5-24FA-0D72-A0E5-82041C2E31F6}"/>
              </a:ext>
            </a:extLst>
          </p:cNvPr>
          <p:cNvSpPr/>
          <p:nvPr/>
        </p:nvSpPr>
        <p:spPr>
          <a:xfrm>
            <a:off x="864130" y="3798033"/>
            <a:ext cx="1949695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Promo de </a:t>
            </a:r>
            <a:r>
              <a:rPr lang="fr-FR" sz="12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L3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entrant en </a:t>
            </a:r>
            <a:r>
              <a:rPr lang="fr-FR" sz="12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M1</a:t>
            </a: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en 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24-25</a:t>
            </a:r>
          </a:p>
        </p:txBody>
      </p:sp>
      <p:sp>
        <p:nvSpPr>
          <p:cNvPr id="60" name="Forme libre : forme 59">
            <a:extLst>
              <a:ext uri="{FF2B5EF4-FFF2-40B4-BE49-F238E27FC236}">
                <a16:creationId xmlns:a16="http://schemas.microsoft.com/office/drawing/2014/main" id="{71C55352-4CAF-7457-494A-E1A95D8D19C5}"/>
              </a:ext>
            </a:extLst>
          </p:cNvPr>
          <p:cNvSpPr/>
          <p:nvPr/>
        </p:nvSpPr>
        <p:spPr>
          <a:xfrm>
            <a:off x="864130" y="3198992"/>
            <a:ext cx="1949695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Promo de </a:t>
            </a:r>
            <a:r>
              <a:rPr lang="fr-FR" sz="12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M</a:t>
            </a:r>
            <a:r>
              <a:rPr lang="fr-FR" sz="1200" dirty="0" err="1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1</a:t>
            </a: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entrant en </a:t>
            </a:r>
            <a:r>
              <a:rPr lang="fr-FR" sz="1200" dirty="0" err="1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M2</a:t>
            </a: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en 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24-25</a:t>
            </a:r>
          </a:p>
        </p:txBody>
      </p:sp>
      <p:sp>
        <p:nvSpPr>
          <p:cNvPr id="61" name="Forme libre : forme 60">
            <a:extLst>
              <a:ext uri="{FF2B5EF4-FFF2-40B4-BE49-F238E27FC236}">
                <a16:creationId xmlns:a16="http://schemas.microsoft.com/office/drawing/2014/main" id="{69D43904-DE1B-98D3-F05C-6C7AA6A9EAEE}"/>
              </a:ext>
            </a:extLst>
          </p:cNvPr>
          <p:cNvSpPr/>
          <p:nvPr/>
        </p:nvSpPr>
        <p:spPr>
          <a:xfrm>
            <a:off x="864130" y="4397073"/>
            <a:ext cx="1949695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Promo de </a:t>
            </a:r>
            <a:r>
              <a:rPr lang="fr-FR" sz="12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L2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entrant en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</a:t>
            </a:r>
            <a:r>
              <a:rPr lang="fr-FR" sz="12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L3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en 24-25</a:t>
            </a:r>
          </a:p>
        </p:txBody>
      </p:sp>
      <p:sp>
        <p:nvSpPr>
          <p:cNvPr id="62" name="Forme libre : forme 61">
            <a:extLst>
              <a:ext uri="{FF2B5EF4-FFF2-40B4-BE49-F238E27FC236}">
                <a16:creationId xmlns:a16="http://schemas.microsoft.com/office/drawing/2014/main" id="{D118B40A-1187-05F5-A200-24463CCA62FA}"/>
              </a:ext>
            </a:extLst>
          </p:cNvPr>
          <p:cNvSpPr/>
          <p:nvPr/>
        </p:nvSpPr>
        <p:spPr>
          <a:xfrm>
            <a:off x="864130" y="5025633"/>
            <a:ext cx="1949695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Promo de </a:t>
            </a:r>
            <a:r>
              <a:rPr lang="fr-FR" sz="12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L1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</a:t>
            </a:r>
            <a:endParaRPr lang="fr-FR" sz="1200" dirty="0"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entrant en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</a:t>
            </a:r>
            <a:r>
              <a:rPr lang="fr-FR" sz="12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L2</a:t>
            </a: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en 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24-25</a:t>
            </a:r>
          </a:p>
        </p:txBody>
      </p:sp>
      <p:sp>
        <p:nvSpPr>
          <p:cNvPr id="67" name="Flèche : droite 66">
            <a:extLst>
              <a:ext uri="{FF2B5EF4-FFF2-40B4-BE49-F238E27FC236}">
                <a16:creationId xmlns:a16="http://schemas.microsoft.com/office/drawing/2014/main" id="{02540E67-BAC7-5F3E-CC36-BB4E0A3F808B}"/>
              </a:ext>
            </a:extLst>
          </p:cNvPr>
          <p:cNvSpPr/>
          <p:nvPr/>
        </p:nvSpPr>
        <p:spPr>
          <a:xfrm>
            <a:off x="8887804" y="2817789"/>
            <a:ext cx="324000" cy="180000"/>
          </a:xfrm>
          <a:prstGeom prst="rightArrow">
            <a:avLst/>
          </a:prstGeom>
          <a:solidFill>
            <a:srgbClr val="C81918"/>
          </a:solidFill>
          <a:ln>
            <a:solidFill>
              <a:srgbClr val="C8191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orme libre : forme 67">
            <a:extLst>
              <a:ext uri="{FF2B5EF4-FFF2-40B4-BE49-F238E27FC236}">
                <a16:creationId xmlns:a16="http://schemas.microsoft.com/office/drawing/2014/main" id="{762D9BDF-030D-2787-875E-2117FC85F907}"/>
              </a:ext>
            </a:extLst>
          </p:cNvPr>
          <p:cNvSpPr/>
          <p:nvPr/>
        </p:nvSpPr>
        <p:spPr>
          <a:xfrm>
            <a:off x="10153433" y="4156868"/>
            <a:ext cx="642281" cy="26648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10800"/>
              <a:gd name="f11" fmla="val 10800"/>
              <a:gd name="f12" fmla="val -2147483647"/>
              <a:gd name="f13" fmla="val 2147483647"/>
              <a:gd name="f14" fmla="+- 0 0 0"/>
              <a:gd name="f15" fmla="abs f5"/>
              <a:gd name="f16" fmla="abs f6"/>
              <a:gd name="f17" fmla="abs f7"/>
              <a:gd name="f18" fmla="*/ f9 1 180"/>
              <a:gd name="f19" fmla="pin 0 f0 10800"/>
              <a:gd name="f20" fmla="+- 0 0 f2"/>
              <a:gd name="f21" fmla="*/ f14 f1 1"/>
              <a:gd name="f22" fmla="?: f15 f5 1"/>
              <a:gd name="f23" fmla="?: f16 f6 1"/>
              <a:gd name="f24" fmla="?: f17 f7 1"/>
              <a:gd name="f25" fmla="+- f8 f19 0"/>
              <a:gd name="f26" fmla="*/ 45 f18 1"/>
              <a:gd name="f27" fmla="+- f19 0 10800"/>
              <a:gd name="f28" fmla="*/ f21 1 f4"/>
              <a:gd name="f29" fmla="*/ f22 1 21600"/>
              <a:gd name="f30" fmla="*/ f23 1 21600"/>
              <a:gd name="f31" fmla="*/ 21600 f22 1"/>
              <a:gd name="f32" fmla="*/ 21600 f23 1"/>
              <a:gd name="f33" fmla="+- 0 0 f26"/>
              <a:gd name="f34" fmla="+- f28 0 f2"/>
              <a:gd name="f35" fmla="min f30 f29"/>
              <a:gd name="f36" fmla="*/ f31 1 f24"/>
              <a:gd name="f37" fmla="*/ f32 1 f24"/>
              <a:gd name="f38" fmla="*/ f33 f1 1"/>
              <a:gd name="f39" fmla="+- f37 0 f19"/>
              <a:gd name="f40" fmla="+- f36 0 f19"/>
              <a:gd name="f41" fmla="*/ f38 1 f9"/>
              <a:gd name="f42" fmla="*/ f19 f35 1"/>
              <a:gd name="f43" fmla="*/ f8 f35 1"/>
              <a:gd name="f44" fmla="*/ f25 f35 1"/>
              <a:gd name="f45" fmla="*/ f37 f35 1"/>
              <a:gd name="f46" fmla="*/ f36 f35 1"/>
              <a:gd name="f47" fmla="*/ 10800 f35 1"/>
              <a:gd name="f48" fmla="+- f41 0 f2"/>
              <a:gd name="f49" fmla="+- f43 0 f44"/>
              <a:gd name="f50" fmla="+- f44 0 f43"/>
              <a:gd name="f51" fmla="*/ f39 f35 1"/>
              <a:gd name="f52" fmla="*/ f40 f35 1"/>
              <a:gd name="f53" fmla="cos 1 f48"/>
              <a:gd name="f54" fmla="sin 1 f48"/>
              <a:gd name="f55" fmla="abs f49"/>
              <a:gd name="f56" fmla="abs f50"/>
              <a:gd name="f57" fmla="?: f49 f20 f2"/>
              <a:gd name="f58" fmla="?: f49 f2 f20"/>
              <a:gd name="f59" fmla="?: f50 0 f1"/>
              <a:gd name="f60" fmla="?: f50 f1 0"/>
              <a:gd name="f61" fmla="+- f45 0 f51"/>
              <a:gd name="f62" fmla="?: f50 f20 f2"/>
              <a:gd name="f63" fmla="?: f50 f2 f20"/>
              <a:gd name="f64" fmla="?: f50 f3 f2"/>
              <a:gd name="f65" fmla="?: f50 f2 f3"/>
              <a:gd name="f66" fmla="+- f46 0 f52"/>
              <a:gd name="f67" fmla="+- f51 0 f45"/>
              <a:gd name="f68" fmla="+- f52 0 f46"/>
              <a:gd name="f69" fmla="+- 0 0 f53"/>
              <a:gd name="f70" fmla="+- 0 0 f54"/>
              <a:gd name="f71" fmla="?: f49 f60 f59"/>
              <a:gd name="f72" fmla="?: f49 f59 f60"/>
              <a:gd name="f73" fmla="?: f50 f57 f58"/>
              <a:gd name="f74" fmla="abs f61"/>
              <a:gd name="f75" fmla="?: f50 f65 f64"/>
              <a:gd name="f76" fmla="?: f50 f64 f65"/>
              <a:gd name="f77" fmla="?: f61 f63 f62"/>
              <a:gd name="f78" fmla="abs f66"/>
              <a:gd name="f79" fmla="abs f67"/>
              <a:gd name="f80" fmla="?: f66 f20 f2"/>
              <a:gd name="f81" fmla="?: f66 f2 f20"/>
              <a:gd name="f82" fmla="?: f67 0 f1"/>
              <a:gd name="f83" fmla="?: f67 f1 0"/>
              <a:gd name="f84" fmla="abs f68"/>
              <a:gd name="f85" fmla="?: f68 f20 f2"/>
              <a:gd name="f86" fmla="?: f68 f2 f20"/>
              <a:gd name="f87" fmla="?: f68 f3 f2"/>
              <a:gd name="f88" fmla="?: f68 f2 f3"/>
              <a:gd name="f89" fmla="*/ f69 f27 1"/>
              <a:gd name="f90" fmla="*/ f70 f10 1"/>
              <a:gd name="f91" fmla="?: f50 f71 f72"/>
              <a:gd name="f92" fmla="?: f61 f76 f75"/>
              <a:gd name="f93" fmla="?: f66 f83 f82"/>
              <a:gd name="f94" fmla="?: f66 f82 f83"/>
              <a:gd name="f95" fmla="?: f67 f80 f81"/>
              <a:gd name="f96" fmla="?: f68 f88 f87"/>
              <a:gd name="f97" fmla="?: f68 f87 f88"/>
              <a:gd name="f98" fmla="?: f49 f86 f85"/>
              <a:gd name="f99" fmla="+- f89 0 f90"/>
              <a:gd name="f100" fmla="?: f67 f93 f94"/>
              <a:gd name="f101" fmla="?: f49 f97 f96"/>
              <a:gd name="f102" fmla="+- 0 0 f99"/>
              <a:gd name="f103" fmla="+- f102 10800 0"/>
              <a:gd name="f104" fmla="+- f103 0 10800"/>
              <a:gd name="f105" fmla="+- f8 0 f104"/>
              <a:gd name="f106" fmla="+- f36 f104 0"/>
              <a:gd name="f107" fmla="+- f37 f104 0"/>
              <a:gd name="f108" fmla="*/ f105 f35 1"/>
              <a:gd name="f109" fmla="*/ f106 f35 1"/>
              <a:gd name="f110" fmla="*/ f107 f35 1"/>
            </a:gdLst>
            <a:ahLst>
              <a:ahXY gdRefX="f0" minX="f8" maxX="f11">
                <a:pos x="f42" y="f4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7" y="f43"/>
              </a:cxn>
              <a:cxn ang="f34">
                <a:pos x="f43" y="f47"/>
              </a:cxn>
              <a:cxn ang="f34">
                <a:pos x="f47" y="f45"/>
              </a:cxn>
              <a:cxn ang="f34">
                <a:pos x="f46" y="f47"/>
              </a:cxn>
            </a:cxnLst>
            <a:rect l="f108" t="f108" r="f109" b="f110"/>
            <a:pathLst>
              <a:path>
                <a:moveTo>
                  <a:pt x="f44" y="f43"/>
                </a:moveTo>
                <a:arcTo wR="f55" hR="f56" stAng="f91" swAng="f73"/>
                <a:lnTo>
                  <a:pt x="f43" y="f51"/>
                </a:lnTo>
                <a:arcTo wR="f56" hR="f74" stAng="f92" swAng="f77"/>
                <a:lnTo>
                  <a:pt x="f52" y="f45"/>
                </a:lnTo>
                <a:arcTo wR="f78" hR="f79" stAng="f100" swAng="f95"/>
                <a:lnTo>
                  <a:pt x="f46" y="f44"/>
                </a:lnTo>
                <a:arcTo wR="f84" hR="f55" stAng="f101" swAng="f98"/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325 ?</a:t>
            </a:r>
          </a:p>
        </p:txBody>
      </p:sp>
      <p:sp>
        <p:nvSpPr>
          <p:cNvPr id="70" name="Flèche : droite 69">
            <a:extLst>
              <a:ext uri="{FF2B5EF4-FFF2-40B4-BE49-F238E27FC236}">
                <a16:creationId xmlns:a16="http://schemas.microsoft.com/office/drawing/2014/main" id="{A5C4893A-F203-61A4-C065-D741CF521504}"/>
              </a:ext>
            </a:extLst>
          </p:cNvPr>
          <p:cNvSpPr/>
          <p:nvPr/>
        </p:nvSpPr>
        <p:spPr>
          <a:xfrm rot="5400000">
            <a:off x="9938748" y="2427637"/>
            <a:ext cx="252000" cy="180000"/>
          </a:xfrm>
          <a:prstGeom prst="rightArrow">
            <a:avLst/>
          </a:prstGeom>
          <a:solidFill>
            <a:srgbClr val="C81918"/>
          </a:solidFill>
          <a:ln>
            <a:solidFill>
              <a:srgbClr val="C8191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orme libre : forme 70">
            <a:extLst>
              <a:ext uri="{FF2B5EF4-FFF2-40B4-BE49-F238E27FC236}">
                <a16:creationId xmlns:a16="http://schemas.microsoft.com/office/drawing/2014/main" id="{D15CD4A6-7FBA-D5C9-9FCB-A4EFCDF21C44}"/>
              </a:ext>
            </a:extLst>
          </p:cNvPr>
          <p:cNvSpPr/>
          <p:nvPr/>
        </p:nvSpPr>
        <p:spPr>
          <a:xfrm>
            <a:off x="5406096" y="5631658"/>
            <a:ext cx="1114559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L3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CAPEPS</a:t>
            </a:r>
          </a:p>
        </p:txBody>
      </p:sp>
      <p:sp>
        <p:nvSpPr>
          <p:cNvPr id="72" name="Forme libre : forme 71">
            <a:extLst>
              <a:ext uri="{FF2B5EF4-FFF2-40B4-BE49-F238E27FC236}">
                <a16:creationId xmlns:a16="http://schemas.microsoft.com/office/drawing/2014/main" id="{5125B3A6-B031-0691-84FE-1F450D19191B}"/>
              </a:ext>
            </a:extLst>
          </p:cNvPr>
          <p:cNvSpPr/>
          <p:nvPr/>
        </p:nvSpPr>
        <p:spPr>
          <a:xfrm>
            <a:off x="6670417" y="5631658"/>
            <a:ext cx="1114559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M1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70CDD637-E80D-A321-696E-FD409B3EEBBE}"/>
              </a:ext>
            </a:extLst>
          </p:cNvPr>
          <p:cNvSpPr/>
          <p:nvPr/>
        </p:nvSpPr>
        <p:spPr>
          <a:xfrm>
            <a:off x="4150057" y="5631658"/>
            <a:ext cx="1114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L2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74" name="Forme libre : forme 73">
            <a:extLst>
              <a:ext uri="{FF2B5EF4-FFF2-40B4-BE49-F238E27FC236}">
                <a16:creationId xmlns:a16="http://schemas.microsoft.com/office/drawing/2014/main" id="{0E8299DC-037A-701D-53A9-A7941358AC2F}"/>
              </a:ext>
            </a:extLst>
          </p:cNvPr>
          <p:cNvSpPr/>
          <p:nvPr/>
        </p:nvSpPr>
        <p:spPr>
          <a:xfrm>
            <a:off x="2885737" y="5631658"/>
            <a:ext cx="1114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algn="ctr" hangingPunct="0"/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Licence 1</a:t>
            </a:r>
          </a:p>
        </p:txBody>
      </p:sp>
      <p:sp>
        <p:nvSpPr>
          <p:cNvPr id="75" name="Forme libre : forme 74">
            <a:extLst>
              <a:ext uri="{FF2B5EF4-FFF2-40B4-BE49-F238E27FC236}">
                <a16:creationId xmlns:a16="http://schemas.microsoft.com/office/drawing/2014/main" id="{ED3C85D7-8AEA-6A16-D372-3DD48A67F92F}"/>
              </a:ext>
            </a:extLst>
          </p:cNvPr>
          <p:cNvSpPr/>
          <p:nvPr/>
        </p:nvSpPr>
        <p:spPr>
          <a:xfrm>
            <a:off x="864130" y="5631658"/>
            <a:ext cx="1949695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Néo-bacheliers</a:t>
            </a: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entrant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en </a:t>
            </a:r>
            <a:r>
              <a:rPr lang="fr-FR" sz="1200" dirty="0" err="1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L1</a:t>
            </a:r>
            <a:r>
              <a:rPr lang="fr-FR" sz="1200" dirty="0"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 en 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24-25</a:t>
            </a:r>
          </a:p>
        </p:txBody>
      </p:sp>
      <p:sp>
        <p:nvSpPr>
          <p:cNvPr id="76" name="Forme libre : forme 75">
            <a:extLst>
              <a:ext uri="{FF2B5EF4-FFF2-40B4-BE49-F238E27FC236}">
                <a16:creationId xmlns:a16="http://schemas.microsoft.com/office/drawing/2014/main" id="{2986391B-1390-BE97-71E5-6D6A05343B73}"/>
              </a:ext>
            </a:extLst>
          </p:cNvPr>
          <p:cNvSpPr/>
          <p:nvPr/>
        </p:nvSpPr>
        <p:spPr>
          <a:xfrm>
            <a:off x="7881524" y="5639580"/>
            <a:ext cx="988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2029</a:t>
            </a: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91F4B48D-BDB5-C54D-F1CD-C8B4E145168F}"/>
              </a:ext>
            </a:extLst>
          </p:cNvPr>
          <p:cNvGrpSpPr/>
          <p:nvPr/>
        </p:nvGrpSpPr>
        <p:grpSpPr>
          <a:xfrm>
            <a:off x="3999937" y="3479792"/>
            <a:ext cx="5407121" cy="0"/>
            <a:chOff x="3999937" y="3479792"/>
            <a:chExt cx="5407121" cy="0"/>
          </a:xfrm>
        </p:grpSpPr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BA2CB8EB-37D8-0B68-615D-30973EF2C3DD}"/>
                </a:ext>
              </a:extLst>
            </p:cNvPr>
            <p:cNvCxnSpPr>
              <a:stCxn id="55" idx="1"/>
              <a:endCxn id="19" idx="3"/>
            </p:cNvCxnSpPr>
            <p:nvPr/>
          </p:nvCxnSpPr>
          <p:spPr>
            <a:xfrm>
              <a:off x="3999937" y="3479792"/>
              <a:ext cx="3874320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id="{4F386F7B-A5EC-627E-5262-F3C81420849F}"/>
                </a:ext>
              </a:extLst>
            </p:cNvPr>
            <p:cNvCxnSpPr>
              <a:stCxn id="19" idx="1"/>
            </p:cNvCxnSpPr>
            <p:nvPr/>
          </p:nvCxnSpPr>
          <p:spPr>
            <a:xfrm>
              <a:off x="8862457" y="3479792"/>
              <a:ext cx="544601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BF13269F-5AD7-B10F-0D67-4DD86F0FEC5E}"/>
              </a:ext>
            </a:extLst>
          </p:cNvPr>
          <p:cNvCxnSpPr>
            <a:cxnSpLocks/>
            <a:stCxn id="50" idx="1"/>
          </p:cNvCxnSpPr>
          <p:nvPr/>
        </p:nvCxnSpPr>
        <p:spPr>
          <a:xfrm flipV="1">
            <a:off x="5264257" y="3654245"/>
            <a:ext cx="4142801" cy="424768"/>
          </a:xfrm>
          <a:prstGeom prst="line">
            <a:avLst/>
          </a:prstGeom>
          <a:ln w="28575">
            <a:solidFill>
              <a:srgbClr val="00206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EE5EA119-7114-3CBA-7806-328652227E87}"/>
              </a:ext>
            </a:extLst>
          </p:cNvPr>
          <p:cNvSpPr/>
          <p:nvPr/>
        </p:nvSpPr>
        <p:spPr>
          <a:xfrm>
            <a:off x="7874257" y="3198992"/>
            <a:ext cx="988200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2025</a:t>
            </a:r>
          </a:p>
        </p:txBody>
      </p:sp>
      <p:cxnSp>
        <p:nvCxnSpPr>
          <p:cNvPr id="89" name="Connecteur droit avec flèche 88">
            <a:extLst>
              <a:ext uri="{FF2B5EF4-FFF2-40B4-BE49-F238E27FC236}">
                <a16:creationId xmlns:a16="http://schemas.microsoft.com/office/drawing/2014/main" id="{A78EDCF8-F3D2-388A-B3FB-18CFA7152D75}"/>
              </a:ext>
            </a:extLst>
          </p:cNvPr>
          <p:cNvCxnSpPr>
            <a:cxnSpLocks/>
          </p:cNvCxnSpPr>
          <p:nvPr/>
        </p:nvCxnSpPr>
        <p:spPr>
          <a:xfrm flipV="1">
            <a:off x="6520655" y="4141273"/>
            <a:ext cx="2886403" cy="58110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id="{B9E197DA-8B58-1ACD-FE0A-0568B2C56683}"/>
              </a:ext>
            </a:extLst>
          </p:cNvPr>
          <p:cNvSpPr/>
          <p:nvPr/>
        </p:nvSpPr>
        <p:spPr>
          <a:xfrm>
            <a:off x="7882897" y="3798033"/>
            <a:ext cx="988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2026</a:t>
            </a:r>
          </a:p>
        </p:txBody>
      </p:sp>
      <p:sp>
        <p:nvSpPr>
          <p:cNvPr id="21" name="Forme libre : forme 20">
            <a:extLst>
              <a:ext uri="{FF2B5EF4-FFF2-40B4-BE49-F238E27FC236}">
                <a16:creationId xmlns:a16="http://schemas.microsoft.com/office/drawing/2014/main" id="{49ABE7E1-89E3-54B7-0416-90C28BF0488A}"/>
              </a:ext>
            </a:extLst>
          </p:cNvPr>
          <p:cNvSpPr/>
          <p:nvPr/>
        </p:nvSpPr>
        <p:spPr>
          <a:xfrm>
            <a:off x="7882897" y="4397073"/>
            <a:ext cx="9882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81918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Poppins "/>
                <a:ea typeface="Noto Sans CJK SC" pitchFamily="2"/>
                <a:cs typeface="Lohit Devanagari" pitchFamily="2"/>
              </a:rPr>
              <a:t>2027</a:t>
            </a:r>
          </a:p>
        </p:txBody>
      </p:sp>
      <p:sp>
        <p:nvSpPr>
          <p:cNvPr id="49" name="Forme libre : forme 48">
            <a:extLst>
              <a:ext uri="{FF2B5EF4-FFF2-40B4-BE49-F238E27FC236}">
                <a16:creationId xmlns:a16="http://schemas.microsoft.com/office/drawing/2014/main" id="{B712C1F5-F77E-B0EC-A60A-2E79CB7F7960}"/>
              </a:ext>
            </a:extLst>
          </p:cNvPr>
          <p:cNvSpPr/>
          <p:nvPr/>
        </p:nvSpPr>
        <p:spPr>
          <a:xfrm>
            <a:off x="4150057" y="3198992"/>
            <a:ext cx="1114200" cy="56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3C33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D</a:t>
            </a:r>
            <a:r>
              <a:rPr lang="fr-FR" sz="1200" dirty="0"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.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U pour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les </a:t>
            </a:r>
            <a:r>
              <a:rPr lang="fr-FR" sz="1200" b="0" i="0" u="none" strike="noStrike" kern="1200" cap="none" dirty="0" err="1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recalé·es</a:t>
            </a:r>
            <a:r>
              <a:rPr lang="fr-FR" sz="1200" b="0" i="0" u="none" strike="noStrike" kern="1200" cap="none" dirty="0">
                <a:ln>
                  <a:noFill/>
                </a:ln>
                <a:solidFill>
                  <a:schemeClr val="bg1"/>
                </a:solidFill>
                <a:ea typeface="Noto Sans CJK SC" pitchFamily="2"/>
                <a:cs typeface="Lohit Devanagari" pitchFamily="2"/>
              </a:rPr>
              <a:t> ?</a:t>
            </a:r>
            <a:endParaRPr lang="fr-FR" sz="1400" b="0" i="0" u="none" strike="noStrike" kern="1200" cap="none" dirty="0">
              <a:ln>
                <a:noFill/>
              </a:ln>
              <a:solidFill>
                <a:schemeClr val="bg1"/>
              </a:solidFill>
              <a:ea typeface="Noto Sans CJK SC" pitchFamily="2"/>
              <a:cs typeface="Lohit Devanagari" pitchFamily="2"/>
            </a:endParaRPr>
          </a:p>
        </p:txBody>
      </p:sp>
      <p:cxnSp>
        <p:nvCxnSpPr>
          <p:cNvPr id="99" name="Connecteur droit avec flèche 98">
            <a:extLst>
              <a:ext uri="{FF2B5EF4-FFF2-40B4-BE49-F238E27FC236}">
                <a16:creationId xmlns:a16="http://schemas.microsoft.com/office/drawing/2014/main" id="{EE8EEEB9-9CEA-A127-F185-2549549C2FAC}"/>
              </a:ext>
            </a:extLst>
          </p:cNvPr>
          <p:cNvCxnSpPr/>
          <p:nvPr/>
        </p:nvCxnSpPr>
        <p:spPr>
          <a:xfrm>
            <a:off x="9398432" y="3678501"/>
            <a:ext cx="0" cy="424768"/>
          </a:xfrm>
          <a:prstGeom prst="straightConnector1">
            <a:avLst/>
          </a:prstGeom>
          <a:ln w="28575">
            <a:solidFill>
              <a:srgbClr val="00206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>
            <a:extLst>
              <a:ext uri="{FF2B5EF4-FFF2-40B4-BE49-F238E27FC236}">
                <a16:creationId xmlns:a16="http://schemas.microsoft.com/office/drawing/2014/main" id="{669B32E5-A343-9220-6AE4-EE6D91071E02}"/>
              </a:ext>
            </a:extLst>
          </p:cNvPr>
          <p:cNvCxnSpPr/>
          <p:nvPr/>
        </p:nvCxnSpPr>
        <p:spPr>
          <a:xfrm>
            <a:off x="9402340" y="4180651"/>
            <a:ext cx="0" cy="540000"/>
          </a:xfrm>
          <a:prstGeom prst="straightConnector1">
            <a:avLst/>
          </a:prstGeom>
          <a:ln w="28575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onnecteur droit 62">
            <a:extLst>
              <a:ext uri="{FF2B5EF4-FFF2-40B4-BE49-F238E27FC236}">
                <a16:creationId xmlns:a16="http://schemas.microsoft.com/office/drawing/2014/main" id="{379A193A-38E9-F8AE-8107-BF763B145C29}"/>
              </a:ext>
            </a:extLst>
          </p:cNvPr>
          <p:cNvSpPr/>
          <p:nvPr/>
        </p:nvSpPr>
        <p:spPr>
          <a:xfrm flipV="1">
            <a:off x="9218176" y="3879188"/>
            <a:ext cx="1565646" cy="519407"/>
          </a:xfrm>
          <a:prstGeom prst="line">
            <a:avLst/>
          </a:prstGeom>
          <a:noFill/>
          <a:ln w="38100">
            <a:solidFill>
              <a:srgbClr val="C81918"/>
            </a:solidFill>
            <a:prstDash val="solid"/>
          </a:ln>
        </p:spPr>
        <p:txBody>
          <a:bodyPr vert="horz" wrap="none" lIns="128160" tIns="83160" rIns="128160" bIns="8316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b="0" i="0" u="none" strike="noStrike" kern="1200" cap="none" dirty="0">
              <a:ln>
                <a:noFill/>
              </a:ln>
              <a:latin typeface="Poppins "/>
              <a:ea typeface="Noto Sans CJK SC" pitchFamily="2"/>
              <a:cs typeface="Lohit Devanagari" pitchFamily="2"/>
            </a:endParaRPr>
          </a:p>
        </p:txBody>
      </p:sp>
      <p:sp>
        <p:nvSpPr>
          <p:cNvPr id="101" name="Bulle narrative : ronde 100">
            <a:extLst>
              <a:ext uri="{FF2B5EF4-FFF2-40B4-BE49-F238E27FC236}">
                <a16:creationId xmlns:a16="http://schemas.microsoft.com/office/drawing/2014/main" id="{6F7414C0-717B-CE74-C111-43186EE10B54}"/>
              </a:ext>
            </a:extLst>
          </p:cNvPr>
          <p:cNvSpPr/>
          <p:nvPr/>
        </p:nvSpPr>
        <p:spPr>
          <a:xfrm>
            <a:off x="153809" y="3716843"/>
            <a:ext cx="600031" cy="424768"/>
          </a:xfrm>
          <a:prstGeom prst="wedgeEllipseCallout">
            <a:avLst>
              <a:gd name="adj1" fmla="val 73533"/>
              <a:gd name="adj2" fmla="val 54403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780281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782" y="859324"/>
            <a:ext cx="9236700" cy="83670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fr-FR" sz="2400" dirty="0"/>
              <a:t>LES FLUX D’ÉTUDIANT·ES : REVENDIQUER 2 CONCOURS PLEINS </a:t>
            </a:r>
            <a:br>
              <a:rPr lang="fr-FR" sz="2400" dirty="0"/>
            </a:br>
            <a:r>
              <a:rPr lang="fr-FR" sz="2000" dirty="0"/>
              <a:t>(à 650 postes chacun)</a:t>
            </a:r>
            <a:r>
              <a:rPr lang="fr-FR" sz="2800" dirty="0"/>
              <a:t> </a:t>
            </a:r>
            <a:r>
              <a:rPr lang="fr-FR" sz="2400" dirty="0"/>
              <a:t>PENDANT 2 ANS</a:t>
            </a: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8C6D4D-634D-1073-7210-CEB61022EE87}"/>
              </a:ext>
            </a:extLst>
          </p:cNvPr>
          <p:cNvSpPr txBox="1">
            <a:spLocks noChangeAspect="1"/>
          </p:cNvSpPr>
          <p:nvPr/>
        </p:nvSpPr>
        <p:spPr>
          <a:xfrm>
            <a:off x="788060" y="2319926"/>
            <a:ext cx="5192927" cy="28973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Liberation Sans" panose="020B0604020202020204" pitchFamily="34" charset="0"/>
              <a:buChar char="■"/>
            </a:pPr>
            <a:r>
              <a:rPr lang="fr-FR" sz="1400" dirty="0">
                <a:solidFill>
                  <a:srgbClr val="C81918"/>
                </a:solidFill>
                <a:latin typeface="+mj-lt"/>
              </a:rPr>
              <a:t>Si une année de transition :</a:t>
            </a:r>
          </a:p>
          <a:p>
            <a:pPr marL="360363" indent="-1841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Liberation Sans" panose="020B0604020202020204" pitchFamily="34" charset="0"/>
              <a:buChar char="−"/>
            </a:pPr>
            <a:r>
              <a:rPr lang="fr-FR" sz="1400" dirty="0"/>
              <a:t>Rentrée 2026 et 2027 : pression énorme d’un seul vivier, sur le concours en </a:t>
            </a:r>
            <a:r>
              <a:rPr lang="fr-FR" sz="1400" dirty="0" err="1"/>
              <a:t>L3</a:t>
            </a:r>
            <a:r>
              <a:rPr lang="fr-FR" sz="1400" dirty="0"/>
              <a:t>. Quid, après le concours, de </a:t>
            </a:r>
            <a:r>
              <a:rPr lang="fr-FR" sz="1400" dirty="0" err="1"/>
              <a:t>ceux·celles</a:t>
            </a:r>
            <a:r>
              <a:rPr lang="fr-FR" sz="1400" dirty="0"/>
              <a:t> qui ont déjà un </a:t>
            </a:r>
            <a:r>
              <a:rPr lang="fr-FR" sz="1400" dirty="0" err="1"/>
              <a:t>M1</a:t>
            </a:r>
            <a:r>
              <a:rPr lang="fr-FR" sz="1400" dirty="0"/>
              <a:t> ou </a:t>
            </a:r>
            <a:r>
              <a:rPr lang="fr-FR" sz="1400" dirty="0" err="1"/>
              <a:t>M2</a:t>
            </a:r>
            <a:r>
              <a:rPr lang="fr-FR" sz="1400" dirty="0"/>
              <a:t>, … ?</a:t>
            </a:r>
          </a:p>
          <a:p>
            <a:pPr marL="360363" indent="-1841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Liberation Sans" panose="020B0604020202020204" pitchFamily="34" charset="0"/>
              <a:buChar char="−"/>
            </a:pPr>
            <a:r>
              <a:rPr lang="fr-FR" sz="1400" dirty="0" err="1"/>
              <a:t>Entrant·es</a:t>
            </a:r>
            <a:r>
              <a:rPr lang="fr-FR" sz="1400" dirty="0"/>
              <a:t> en master 1 MEEF, à la rentrée 2024, pas de concours de niveau Master en vue, à priori (passent le concours en </a:t>
            </a:r>
            <a:r>
              <a:rPr lang="fr-FR" sz="1400" dirty="0" err="1"/>
              <a:t>L3</a:t>
            </a:r>
            <a:r>
              <a:rPr lang="fr-FR" sz="1400" dirty="0"/>
              <a:t> : referont-ils une année en </a:t>
            </a:r>
            <a:r>
              <a:rPr lang="fr-FR" sz="1400" dirty="0" err="1"/>
              <a:t>M1</a:t>
            </a:r>
            <a:r>
              <a:rPr lang="fr-FR" sz="1400" dirty="0"/>
              <a:t> ?).</a:t>
            </a:r>
          </a:p>
          <a:p>
            <a:pPr marL="360363" indent="-1841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Liberation Sans" panose="020B0604020202020204" pitchFamily="34" charset="0"/>
              <a:buChar char="−"/>
            </a:pPr>
            <a:r>
              <a:rPr lang="fr-FR" sz="1400" dirty="0"/>
              <a:t>Goulot d’étranglement amené à durer.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CAD5CA95-14A9-8A37-6F7E-713773ADEBF0}"/>
              </a:ext>
            </a:extLst>
          </p:cNvPr>
          <p:cNvSpPr txBox="1">
            <a:spLocks noChangeAspect="1"/>
          </p:cNvSpPr>
          <p:nvPr/>
        </p:nvSpPr>
        <p:spPr>
          <a:xfrm>
            <a:off x="6301142" y="2334402"/>
            <a:ext cx="4404340" cy="21885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Liberation Sans" panose="020B0604020202020204" pitchFamily="34" charset="0"/>
              <a:buChar char="■"/>
            </a:pPr>
            <a:r>
              <a:rPr lang="fr-FR" sz="1400" dirty="0">
                <a:solidFill>
                  <a:srgbClr val="C81918"/>
                </a:solidFill>
                <a:latin typeface="+mj-lt"/>
              </a:rPr>
              <a:t>L’hypothèse d’un recrutement partagé </a:t>
            </a:r>
            <a:br>
              <a:rPr lang="fr-FR" sz="1400" dirty="0">
                <a:solidFill>
                  <a:srgbClr val="C81918"/>
                </a:solidFill>
                <a:latin typeface="+mj-lt"/>
              </a:rPr>
            </a:br>
            <a:r>
              <a:rPr lang="fr-FR" sz="1400" dirty="0" err="1">
                <a:solidFill>
                  <a:srgbClr val="C81918"/>
                </a:solidFill>
                <a:latin typeface="+mj-lt"/>
              </a:rPr>
              <a:t>L3</a:t>
            </a:r>
            <a:r>
              <a:rPr lang="fr-FR" sz="1400" dirty="0">
                <a:solidFill>
                  <a:srgbClr val="C81918"/>
                </a:solidFill>
                <a:latin typeface="+mj-lt"/>
              </a:rPr>
              <a:t> et M2 :</a:t>
            </a:r>
          </a:p>
          <a:p>
            <a:pPr marL="44291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Liberation Sans" panose="020B0604020202020204" pitchFamily="34" charset="0"/>
              <a:buChar char="−"/>
            </a:pPr>
            <a:r>
              <a:rPr lang="fr-FR" sz="1400" dirty="0"/>
              <a:t>Pression M2 colossale.</a:t>
            </a:r>
          </a:p>
          <a:p>
            <a:pPr marL="4429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Liberation Sans" panose="020B0604020202020204" pitchFamily="34" charset="0"/>
              <a:buChar char="−"/>
            </a:pPr>
            <a:r>
              <a:rPr lang="fr-FR" sz="1400" dirty="0"/>
              <a:t>Faiblesse des recrutements </a:t>
            </a:r>
            <a:r>
              <a:rPr lang="fr-FR" sz="1400" dirty="0" err="1"/>
              <a:t>enseignant·es</a:t>
            </a:r>
            <a:r>
              <a:rPr lang="fr-FR" sz="1400" dirty="0"/>
              <a:t>.</a:t>
            </a:r>
          </a:p>
          <a:p>
            <a:pPr marL="4429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Liberation Sans" panose="020B0604020202020204" pitchFamily="34" charset="0"/>
              <a:buChar char="−"/>
            </a:pPr>
            <a:r>
              <a:rPr lang="fr-FR" sz="1400" dirty="0"/>
              <a:t>Création d’une génération de </a:t>
            </a:r>
            <a:r>
              <a:rPr lang="fr-FR" sz="1400" dirty="0" err="1"/>
              <a:t>contractuel·les</a:t>
            </a:r>
            <a:r>
              <a:rPr lang="fr-FR" sz="1400" dirty="0"/>
              <a:t> disponibles.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15F8DEF0-3E59-39C5-0AB9-A07847C8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034D3DF6-2343-B432-A756-A3CE9A1F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F035BA9D-2A23-C368-476B-C6C2CFF5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DF0815-E772-429D-52BD-820FA89F3B3C}"/>
              </a:ext>
            </a:extLst>
          </p:cNvPr>
          <p:cNvSpPr/>
          <p:nvPr/>
        </p:nvSpPr>
        <p:spPr>
          <a:xfrm flipH="1">
            <a:off x="6069093" y="2203080"/>
            <a:ext cx="76212" cy="2897369"/>
          </a:xfrm>
          <a:prstGeom prst="rect">
            <a:avLst/>
          </a:prstGeom>
          <a:solidFill>
            <a:srgbClr val="C819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A7021BD-CA67-98AE-FE80-6A7190616915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C5529F4-DD3B-2DFC-9DDE-1AB28A77C73D}"/>
              </a:ext>
            </a:extLst>
          </p:cNvPr>
          <p:cNvSpPr txBox="1"/>
          <p:nvPr/>
        </p:nvSpPr>
        <p:spPr>
          <a:xfrm>
            <a:off x="881286" y="5389463"/>
            <a:ext cx="10411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C81918"/>
                </a:solidFill>
                <a:latin typeface="+mj-lt"/>
              </a:rPr>
              <a:t>Cette réforme, avec moins de néo-titulaires dès la rentrée 2025, ne risque-t-elle pas de provoquer un appel d’air conséquent vers de nouveaux recrutements de </a:t>
            </a:r>
            <a:r>
              <a:rPr lang="fr-FR" sz="1600" dirty="0" err="1">
                <a:solidFill>
                  <a:srgbClr val="C81918"/>
                </a:solidFill>
                <a:latin typeface="+mj-lt"/>
              </a:rPr>
              <a:t>contractuel·les</a:t>
            </a:r>
            <a:r>
              <a:rPr lang="fr-FR" sz="1600" dirty="0">
                <a:solidFill>
                  <a:srgbClr val="C81918"/>
                </a:solidFill>
                <a:latin typeface="+mj-lt"/>
              </a:rPr>
              <a:t>, face aux besoins non pourvus ? </a:t>
            </a:r>
          </a:p>
        </p:txBody>
      </p:sp>
    </p:spTree>
    <p:extLst>
      <p:ext uri="{BB962C8B-B14F-4D97-AF65-F5344CB8AC3E}">
        <p14:creationId xmlns:p14="http://schemas.microsoft.com/office/powerpoint/2010/main" val="287897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12D452C1-FFCA-6271-DDEE-2F1F4D240952}"/>
              </a:ext>
            </a:extLst>
          </p:cNvPr>
          <p:cNvSpPr txBox="1">
            <a:spLocks/>
          </p:cNvSpPr>
          <p:nvPr/>
        </p:nvSpPr>
        <p:spPr>
          <a:xfrm>
            <a:off x="1241448" y="2197653"/>
            <a:ext cx="9709103" cy="3206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buSzPct val="45000"/>
              <a:buFont typeface="Liberation Sans" panose="020B0604020202020204" pitchFamily="34" charset="0"/>
              <a:buChar char="■"/>
            </a:pPr>
            <a:r>
              <a:rPr lang="en-US" sz="1800" dirty="0">
                <a:solidFill>
                  <a:srgbClr val="C81918"/>
                </a:solidFill>
                <a:latin typeface="+mj-lt"/>
              </a:rPr>
              <a:t>Le calendrier des arbitrages :</a:t>
            </a:r>
          </a:p>
          <a:p>
            <a:pPr marL="557213" indent="-342900" algn="just">
              <a:lnSpc>
                <a:spcPct val="120000"/>
              </a:lnSpc>
              <a:spcBef>
                <a:spcPts val="0"/>
              </a:spcBef>
              <a:buSzPct val="45000"/>
              <a:buFont typeface="Liberation Sans" panose="020B0604020202020204" pitchFamily="34" charset="0"/>
              <a:buChar char="−"/>
            </a:pPr>
            <a:r>
              <a:rPr lang="en-US" sz="1600" dirty="0"/>
              <a:t>En mai sur la question du nombre d’années de transition et sur les </a:t>
            </a:r>
            <a:r>
              <a:rPr lang="en-US" sz="1600" dirty="0" err="1"/>
              <a:t>contenus-épreuves</a:t>
            </a:r>
            <a:r>
              <a:rPr lang="en-US" sz="1600" dirty="0"/>
              <a:t> des concours ;</a:t>
            </a:r>
          </a:p>
          <a:p>
            <a:pPr marL="557213" indent="-342900" algn="just">
              <a:lnSpc>
                <a:spcPct val="120000"/>
              </a:lnSpc>
              <a:spcBef>
                <a:spcPts val="0"/>
              </a:spcBef>
              <a:buSzPct val="45000"/>
              <a:buFont typeface="Liberation Sans" panose="020B0604020202020204" pitchFamily="34" charset="0"/>
              <a:buChar char="−"/>
            </a:pPr>
            <a:r>
              <a:rPr lang="en-US" sz="1600" dirty="0"/>
              <a:t>En novembre et décembre, le vote du budget et la publication du nombre de postes au concours.</a:t>
            </a:r>
          </a:p>
          <a:p>
            <a:pPr marL="268288" algn="just">
              <a:lnSpc>
                <a:spcPct val="120000"/>
              </a:lnSpc>
              <a:spcBef>
                <a:spcPts val="0"/>
              </a:spcBef>
              <a:buSzPct val="45000"/>
            </a:pPr>
            <a:endParaRPr lang="en-US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SzPct val="45000"/>
              <a:buFont typeface="Liberation Sans" panose="020B0604020202020204" pitchFamily="34" charset="0"/>
              <a:buChar char="■"/>
            </a:pPr>
            <a:r>
              <a:rPr lang="en-US" sz="1600" dirty="0"/>
              <a:t>Une revendication à saisir maintenant pour formateur·rices et étudiant·es, une clarification à exiger : </a:t>
            </a:r>
            <a:r>
              <a:rPr lang="en-US" sz="1600" dirty="0">
                <a:latin typeface="+mj-lt"/>
              </a:rPr>
              <a:t>2 concours </a:t>
            </a:r>
            <a:r>
              <a:rPr lang="en-US" sz="1600" dirty="0" err="1">
                <a:latin typeface="+mj-lt"/>
              </a:rPr>
              <a:t>pleins</a:t>
            </a:r>
            <a:r>
              <a:rPr lang="en-US" sz="1600" dirty="0">
                <a:latin typeface="+mj-lt"/>
              </a:rPr>
              <a:t> pendant 2 ans</a:t>
            </a:r>
            <a:r>
              <a:rPr lang="en-US" sz="1600" dirty="0"/>
              <a:t>.</a:t>
            </a:r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0BEC786-7811-9040-248C-B131CC5B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BA1C784F-0ED2-D278-ABF2-42CE1D00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34631DE9-6E70-9BF6-B16D-2C202928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18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D031FF1-4D6A-0526-2C6C-232E7FC44869}"/>
              </a:ext>
            </a:extLst>
          </p:cNvPr>
          <p:cNvSpPr txBox="1">
            <a:spLocks/>
          </p:cNvSpPr>
          <p:nvPr/>
        </p:nvSpPr>
        <p:spPr>
          <a:xfrm>
            <a:off x="1468782" y="914326"/>
            <a:ext cx="9236700" cy="781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LES FLUX D’ÉTUDIANT·ES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83C8BB2-86F5-8F6C-DD62-5B174C3385EF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1933587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491" y="762106"/>
            <a:ext cx="8697622" cy="1009651"/>
          </a:xfrm>
        </p:spPr>
        <p:txBody>
          <a:bodyPr>
            <a:normAutofit fontScale="90000"/>
          </a:bodyPr>
          <a:lstStyle/>
          <a:p>
            <a:r>
              <a:rPr lang="fr-FR" dirty="0"/>
              <a:t>POURQUOI CETTE CACOPHONIE ?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2C4652-F86E-D508-30A9-AADA610C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358DC-38A1-568B-4840-B9C34855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49FD0-890D-74EB-C591-6F47A753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19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graphicFrame>
        <p:nvGraphicFramePr>
          <p:cNvPr id="26" name="Espace réservé du texte 2">
            <a:extLst>
              <a:ext uri="{FF2B5EF4-FFF2-40B4-BE49-F238E27FC236}">
                <a16:creationId xmlns:a16="http://schemas.microsoft.com/office/drawing/2014/main" id="{EAC59557-1A47-8682-29B4-9554287774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367440"/>
              </p:ext>
            </p:extLst>
          </p:nvPr>
        </p:nvGraphicFramePr>
        <p:xfrm>
          <a:off x="508000" y="2049714"/>
          <a:ext cx="11176000" cy="4028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7F986A83-ABE4-FAD4-B5D9-16C5CD556234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96423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2356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L’ARGUMENT MASSUE DE LA RÉFORME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2C4652-F86E-D508-30A9-AADA610C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358DC-38A1-568B-4840-B9C34855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49FD0-890D-74EB-C591-6F47A753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2</a:t>
            </a:fld>
            <a:endParaRPr lang="fr-FR" sz="9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graphicFrame>
        <p:nvGraphicFramePr>
          <p:cNvPr id="12" name="Espace réservé du texte 2">
            <a:extLst>
              <a:ext uri="{FF2B5EF4-FFF2-40B4-BE49-F238E27FC236}">
                <a16:creationId xmlns:a16="http://schemas.microsoft.com/office/drawing/2014/main" id="{456E3945-3D4E-E2D1-F1A8-EA66616F6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656740"/>
              </p:ext>
            </p:extLst>
          </p:nvPr>
        </p:nvGraphicFramePr>
        <p:xfrm>
          <a:off x="733136" y="1867281"/>
          <a:ext cx="10725727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arenthèse ouvrante 6">
            <a:extLst>
              <a:ext uri="{FF2B5EF4-FFF2-40B4-BE49-F238E27FC236}">
                <a16:creationId xmlns:a16="http://schemas.microsoft.com/office/drawing/2014/main" id="{CD989C3B-C717-C396-4854-009022407530}"/>
              </a:ext>
            </a:extLst>
          </p:cNvPr>
          <p:cNvSpPr/>
          <p:nvPr/>
        </p:nvSpPr>
        <p:spPr>
          <a:xfrm>
            <a:off x="6687124" y="2198255"/>
            <a:ext cx="295563" cy="1560945"/>
          </a:xfrm>
          <a:prstGeom prst="leftBracket">
            <a:avLst/>
          </a:prstGeom>
          <a:ln w="57150">
            <a:solidFill>
              <a:srgbClr val="C819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C246FCF-DFD3-B0DD-A4CA-C4111E0137D3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318731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9793"/>
            <a:ext cx="10515600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LA VOLONTÉ DE REPRENDRE LA MAIN SUR LA FORMATION DU MINISTÈRE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2C4652-F86E-D508-30A9-AADA610C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358DC-38A1-568B-4840-B9C34855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49FD0-890D-74EB-C591-6F47A753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3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graphicFrame>
        <p:nvGraphicFramePr>
          <p:cNvPr id="12" name="Espace réservé du texte 2">
            <a:extLst>
              <a:ext uri="{FF2B5EF4-FFF2-40B4-BE49-F238E27FC236}">
                <a16:creationId xmlns:a16="http://schemas.microsoft.com/office/drawing/2014/main" id="{324B0073-CA16-8B1F-23DA-927533C3D6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931459"/>
              </p:ext>
            </p:extLst>
          </p:nvPr>
        </p:nvGraphicFramePr>
        <p:xfrm>
          <a:off x="1120449" y="2434896"/>
          <a:ext cx="9951099" cy="2746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e 2">
            <a:extLst>
              <a:ext uri="{FF2B5EF4-FFF2-40B4-BE49-F238E27FC236}">
                <a16:creationId xmlns:a16="http://schemas.microsoft.com/office/drawing/2014/main" id="{991A8952-2EF5-C9FB-5E3D-D0564C2745E4}"/>
              </a:ext>
            </a:extLst>
          </p:cNvPr>
          <p:cNvGrpSpPr/>
          <p:nvPr/>
        </p:nvGrpSpPr>
        <p:grpSpPr>
          <a:xfrm>
            <a:off x="2787450" y="5895251"/>
            <a:ext cx="8739148" cy="208382"/>
            <a:chOff x="1875453" y="5141167"/>
            <a:chExt cx="8739148" cy="20838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E034D01-2878-AD7B-EDA6-49276092C3A1}"/>
                </a:ext>
              </a:extLst>
            </p:cNvPr>
            <p:cNvSpPr/>
            <p:nvPr/>
          </p:nvSpPr>
          <p:spPr>
            <a:xfrm>
              <a:off x="1875453" y="5141167"/>
              <a:ext cx="8739148" cy="93306"/>
            </a:xfrm>
            <a:prstGeom prst="rect">
              <a:avLst/>
            </a:prstGeom>
            <a:solidFill>
              <a:srgbClr val="C8191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0D48FDA-D6A9-50DB-CFD9-D7153C77902E}"/>
                </a:ext>
              </a:extLst>
            </p:cNvPr>
            <p:cNvSpPr/>
            <p:nvPr/>
          </p:nvSpPr>
          <p:spPr>
            <a:xfrm>
              <a:off x="8451551" y="5256243"/>
              <a:ext cx="2163050" cy="93306"/>
            </a:xfrm>
            <a:prstGeom prst="rect">
              <a:avLst/>
            </a:prstGeom>
            <a:solidFill>
              <a:srgbClr val="C8191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6351D5CF-3F2A-D5FF-C30C-4E85C5395FE8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85111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00374"/>
            <a:ext cx="10515600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/>
              <a:t>DES INTERROGATIONS SUR LE </a:t>
            </a:r>
            <a:br>
              <a:rPr lang="fr-FR" sz="4000" dirty="0"/>
            </a:br>
            <a:r>
              <a:rPr lang="fr-FR" sz="4000" dirty="0"/>
              <a:t>CONCOURS EN </a:t>
            </a:r>
            <a:r>
              <a:rPr lang="fr-FR" sz="4000" dirty="0" err="1"/>
              <a:t>L3</a:t>
            </a:r>
            <a:endParaRPr lang="fr-FR" sz="40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2C4652-F86E-D508-30A9-AADA610C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358DC-38A1-568B-4840-B9C34855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49FD0-890D-74EB-C591-6F47A753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4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7B878FBF-93E2-B908-B254-D97F18DB9AC7}"/>
              </a:ext>
            </a:extLst>
          </p:cNvPr>
          <p:cNvGrpSpPr/>
          <p:nvPr/>
        </p:nvGrpSpPr>
        <p:grpSpPr>
          <a:xfrm>
            <a:off x="838199" y="1910025"/>
            <a:ext cx="10515600" cy="3982287"/>
            <a:chOff x="838199" y="1910025"/>
            <a:chExt cx="10515600" cy="3982287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C0D418EE-F676-BA77-34B6-C774DC3B91E7}"/>
                </a:ext>
              </a:extLst>
            </p:cNvPr>
            <p:cNvSpPr/>
            <p:nvPr/>
          </p:nvSpPr>
          <p:spPr>
            <a:xfrm>
              <a:off x="838199" y="1910025"/>
              <a:ext cx="10515600" cy="1137657"/>
            </a:xfrm>
            <a:prstGeom prst="roundRect">
              <a:avLst>
                <a:gd name="adj" fmla="val 10000"/>
              </a:avLst>
            </a:prstGeom>
            <a:noFill/>
            <a:ln w="9525">
              <a:solidFill>
                <a:srgbClr val="C81918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8" name="Rectangle 7" descr="Office Worker">
              <a:extLst>
                <a:ext uri="{FF2B5EF4-FFF2-40B4-BE49-F238E27FC236}">
                  <a16:creationId xmlns:a16="http://schemas.microsoft.com/office/drawing/2014/main" id="{36B21DCF-CB7C-7A38-49E9-0D1DED41E0E2}"/>
                </a:ext>
              </a:extLst>
            </p:cNvPr>
            <p:cNvSpPr/>
            <p:nvPr/>
          </p:nvSpPr>
          <p:spPr>
            <a:xfrm>
              <a:off x="1182340" y="2166484"/>
              <a:ext cx="625711" cy="625711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FC229E46-0C16-9A6B-941B-BE15AFD5C94B}"/>
                </a:ext>
              </a:extLst>
            </p:cNvPr>
            <p:cNvSpPr/>
            <p:nvPr/>
          </p:nvSpPr>
          <p:spPr>
            <a:xfrm>
              <a:off x="2152193" y="1910511"/>
              <a:ext cx="9201605" cy="1137657"/>
            </a:xfrm>
            <a:custGeom>
              <a:avLst/>
              <a:gdLst>
                <a:gd name="connsiteX0" fmla="*/ 0 w 9201605"/>
                <a:gd name="connsiteY0" fmla="*/ 0 h 1137657"/>
                <a:gd name="connsiteX1" fmla="*/ 9201605 w 9201605"/>
                <a:gd name="connsiteY1" fmla="*/ 0 h 1137657"/>
                <a:gd name="connsiteX2" fmla="*/ 9201605 w 9201605"/>
                <a:gd name="connsiteY2" fmla="*/ 1137657 h 1137657"/>
                <a:gd name="connsiteX3" fmla="*/ 0 w 9201605"/>
                <a:gd name="connsiteY3" fmla="*/ 1137657 h 1137657"/>
                <a:gd name="connsiteX4" fmla="*/ 0 w 9201605"/>
                <a:gd name="connsiteY4" fmla="*/ 0 h 113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01605" h="1137657">
                  <a:moveTo>
                    <a:pt x="0" y="0"/>
                  </a:moveTo>
                  <a:lnTo>
                    <a:pt x="9201605" y="0"/>
                  </a:lnTo>
                  <a:lnTo>
                    <a:pt x="9201605" y="1137657"/>
                  </a:lnTo>
                  <a:lnTo>
                    <a:pt x="0" y="11376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402" tIns="120402" rIns="120402" bIns="120402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500" kern="1200" dirty="0"/>
                <a:t>Difficulté d’un recrutement pour une profession de face à face pédagogique sur la base de connaissances disciplinaires de licences.</a:t>
              </a:r>
              <a:endParaRPr lang="en-US" sz="1500" kern="1200" dirty="0"/>
            </a:p>
          </p:txBody>
        </p:sp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84A594BF-59EA-57BE-4306-B15E3999E311}"/>
                </a:ext>
              </a:extLst>
            </p:cNvPr>
            <p:cNvSpPr/>
            <p:nvPr/>
          </p:nvSpPr>
          <p:spPr>
            <a:xfrm>
              <a:off x="838199" y="3332583"/>
              <a:ext cx="10515600" cy="1137657"/>
            </a:xfrm>
            <a:prstGeom prst="roundRect">
              <a:avLst>
                <a:gd name="adj" fmla="val 10000"/>
              </a:avLst>
            </a:prstGeom>
            <a:noFill/>
            <a:ln w="9525">
              <a:solidFill>
                <a:srgbClr val="C81918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2" name="Rectangle 11" descr="Juge">
              <a:extLst>
                <a:ext uri="{FF2B5EF4-FFF2-40B4-BE49-F238E27FC236}">
                  <a16:creationId xmlns:a16="http://schemas.microsoft.com/office/drawing/2014/main" id="{9D342793-F210-1DC8-D889-7519D92909D8}"/>
                </a:ext>
              </a:extLst>
            </p:cNvPr>
            <p:cNvSpPr/>
            <p:nvPr/>
          </p:nvSpPr>
          <p:spPr>
            <a:xfrm>
              <a:off x="1182340" y="3588556"/>
              <a:ext cx="625711" cy="625711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544861F3-5CCE-15B7-044B-6439D95BBAF1}"/>
                </a:ext>
              </a:extLst>
            </p:cNvPr>
            <p:cNvSpPr/>
            <p:nvPr/>
          </p:nvSpPr>
          <p:spPr>
            <a:xfrm>
              <a:off x="2152193" y="3332583"/>
              <a:ext cx="9201605" cy="1137657"/>
            </a:xfrm>
            <a:custGeom>
              <a:avLst/>
              <a:gdLst>
                <a:gd name="connsiteX0" fmla="*/ 0 w 9201605"/>
                <a:gd name="connsiteY0" fmla="*/ 0 h 1137657"/>
                <a:gd name="connsiteX1" fmla="*/ 9201605 w 9201605"/>
                <a:gd name="connsiteY1" fmla="*/ 0 h 1137657"/>
                <a:gd name="connsiteX2" fmla="*/ 9201605 w 9201605"/>
                <a:gd name="connsiteY2" fmla="*/ 1137657 h 1137657"/>
                <a:gd name="connsiteX3" fmla="*/ 0 w 9201605"/>
                <a:gd name="connsiteY3" fmla="*/ 1137657 h 1137657"/>
                <a:gd name="connsiteX4" fmla="*/ 0 w 9201605"/>
                <a:gd name="connsiteY4" fmla="*/ 0 h 113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01605" h="1137657">
                  <a:moveTo>
                    <a:pt x="0" y="0"/>
                  </a:moveTo>
                  <a:lnTo>
                    <a:pt x="9201605" y="0"/>
                  </a:lnTo>
                  <a:lnTo>
                    <a:pt x="9201605" y="1137657"/>
                  </a:lnTo>
                  <a:lnTo>
                    <a:pt x="0" y="113765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402" tIns="120402" rIns="120402" bIns="120402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500" kern="1200" dirty="0"/>
                <a:t>Arbitrage entre conceptions de la formation : une formation successive c’est-à-dire la séparation d’une licence disciplinaire et d’un master professionnalisant OU une formation intégrée, hybride entre professionnalisation et savoirs disciplinaires sur un cursus L-M.</a:t>
              </a:r>
              <a:endParaRPr lang="en-US" sz="1500" kern="1200" dirty="0"/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BAD27C43-F77E-0CFE-D97C-BF6F49B0F4C4}"/>
                </a:ext>
              </a:extLst>
            </p:cNvPr>
            <p:cNvSpPr/>
            <p:nvPr/>
          </p:nvSpPr>
          <p:spPr>
            <a:xfrm>
              <a:off x="838199" y="4754655"/>
              <a:ext cx="10515600" cy="1137657"/>
            </a:xfrm>
            <a:prstGeom prst="roundRect">
              <a:avLst>
                <a:gd name="adj" fmla="val 10000"/>
              </a:avLst>
            </a:prstGeom>
            <a:noFill/>
            <a:ln w="9525">
              <a:solidFill>
                <a:srgbClr val="C81918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6" name="Rectangle 15" descr="Trophée">
              <a:extLst>
                <a:ext uri="{FF2B5EF4-FFF2-40B4-BE49-F238E27FC236}">
                  <a16:creationId xmlns:a16="http://schemas.microsoft.com/office/drawing/2014/main" id="{3F850103-FD6A-FEFD-CC63-269DE7671F51}"/>
                </a:ext>
              </a:extLst>
            </p:cNvPr>
            <p:cNvSpPr/>
            <p:nvPr/>
          </p:nvSpPr>
          <p:spPr>
            <a:xfrm>
              <a:off x="1182340" y="5010628"/>
              <a:ext cx="625711" cy="625711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7672C540-870F-D816-1C47-02C6C18125E4}"/>
                </a:ext>
              </a:extLst>
            </p:cNvPr>
            <p:cNvSpPr/>
            <p:nvPr/>
          </p:nvSpPr>
          <p:spPr>
            <a:xfrm>
              <a:off x="2152193" y="4754655"/>
              <a:ext cx="9201605" cy="1137657"/>
            </a:xfrm>
            <a:custGeom>
              <a:avLst/>
              <a:gdLst>
                <a:gd name="connsiteX0" fmla="*/ 0 w 9201605"/>
                <a:gd name="connsiteY0" fmla="*/ 0 h 1137657"/>
                <a:gd name="connsiteX1" fmla="*/ 9201605 w 9201605"/>
                <a:gd name="connsiteY1" fmla="*/ 0 h 1137657"/>
                <a:gd name="connsiteX2" fmla="*/ 9201605 w 9201605"/>
                <a:gd name="connsiteY2" fmla="*/ 1137657 h 1137657"/>
                <a:gd name="connsiteX3" fmla="*/ 0 w 9201605"/>
                <a:gd name="connsiteY3" fmla="*/ 1137657 h 1137657"/>
                <a:gd name="connsiteX4" fmla="*/ 0 w 9201605"/>
                <a:gd name="connsiteY4" fmla="*/ 0 h 113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01605" h="1137657">
                  <a:moveTo>
                    <a:pt x="0" y="0"/>
                  </a:moveTo>
                  <a:lnTo>
                    <a:pt x="9201605" y="0"/>
                  </a:lnTo>
                  <a:lnTo>
                    <a:pt x="9201605" y="1137657"/>
                  </a:lnTo>
                  <a:lnTo>
                    <a:pt x="0" y="1137657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402" tIns="120402" rIns="120402" bIns="120402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500" kern="1200" dirty="0"/>
                <a:t>Des positions diverses au sein de la FSU en fonction de l’attractivité du métier sur la place du concours.</a:t>
              </a:r>
              <a:endParaRPr lang="en-US" sz="1500" kern="1200" dirty="0"/>
            </a:p>
          </p:txBody>
        </p:sp>
      </p:grpSp>
      <p:sp>
        <p:nvSpPr>
          <p:cNvPr id="14" name="ZoneTexte 13">
            <a:extLst>
              <a:ext uri="{FF2B5EF4-FFF2-40B4-BE49-F238E27FC236}">
                <a16:creationId xmlns:a16="http://schemas.microsoft.com/office/drawing/2014/main" id="{9F678743-EB28-975D-F6F8-979FADB38C08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91007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44" y="940665"/>
            <a:ext cx="10873510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LA PROPOSITION HISTORIQUE </a:t>
            </a:r>
            <a:br>
              <a:rPr lang="fr-FR" dirty="0"/>
            </a:br>
            <a:r>
              <a:rPr lang="fr-FR" dirty="0"/>
              <a:t>DU SNEP-FSU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2C4652-F86E-D508-30A9-AADA610C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358DC-38A1-568B-4840-B9C34855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49FD0-890D-74EB-C591-6F47A753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5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graphicFrame>
        <p:nvGraphicFramePr>
          <p:cNvPr id="12" name="Espace réservé du texte 2">
            <a:extLst>
              <a:ext uri="{FF2B5EF4-FFF2-40B4-BE49-F238E27FC236}">
                <a16:creationId xmlns:a16="http://schemas.microsoft.com/office/drawing/2014/main" id="{9C8C5E54-DFD1-2403-9CA9-F013C570BB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422308"/>
              </p:ext>
            </p:extLst>
          </p:nvPr>
        </p:nvGraphicFramePr>
        <p:xfrm>
          <a:off x="637308" y="2032000"/>
          <a:ext cx="10716491" cy="3380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arenthèse ouvrante 2">
            <a:extLst>
              <a:ext uri="{FF2B5EF4-FFF2-40B4-BE49-F238E27FC236}">
                <a16:creationId xmlns:a16="http://schemas.microsoft.com/office/drawing/2014/main" id="{356FB2FC-7E7A-0988-B194-7FADB41C2723}"/>
              </a:ext>
            </a:extLst>
          </p:cNvPr>
          <p:cNvSpPr/>
          <p:nvPr/>
        </p:nvSpPr>
        <p:spPr>
          <a:xfrm>
            <a:off x="6262251" y="3062773"/>
            <a:ext cx="230913" cy="1511063"/>
          </a:xfrm>
          <a:prstGeom prst="leftBracket">
            <a:avLst/>
          </a:prstGeom>
          <a:ln w="57150">
            <a:solidFill>
              <a:srgbClr val="C819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6813E1-1974-F389-1259-FCB507A2820C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420655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243" y="978594"/>
            <a:ext cx="10365511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LA CAPORALISATION AU CŒUR </a:t>
            </a:r>
            <a:br>
              <a:rPr lang="fr-FR" dirty="0"/>
            </a:br>
            <a:r>
              <a:rPr lang="fr-FR" dirty="0"/>
              <a:t>DE LA RÉFORME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2C4652-F86E-D508-30A9-AADA610C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358DC-38A1-568B-4840-B9C34855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49FD0-890D-74EB-C591-6F47A753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6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grpSp>
        <p:nvGrpSpPr>
          <p:cNvPr id="31" name="Groupe 30">
            <a:extLst>
              <a:ext uri="{FF2B5EF4-FFF2-40B4-BE49-F238E27FC236}">
                <a16:creationId xmlns:a16="http://schemas.microsoft.com/office/drawing/2014/main" id="{4AC59532-7BF3-DC56-BD77-A67A2D232367}"/>
              </a:ext>
            </a:extLst>
          </p:cNvPr>
          <p:cNvGrpSpPr/>
          <p:nvPr/>
        </p:nvGrpSpPr>
        <p:grpSpPr>
          <a:xfrm>
            <a:off x="1046526" y="2256201"/>
            <a:ext cx="10156032" cy="3477547"/>
            <a:chOff x="913243" y="2127762"/>
            <a:chExt cx="10789002" cy="3477547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CCB66CC7-75FB-A006-C53C-37A407CB4C3E}"/>
                </a:ext>
              </a:extLst>
            </p:cNvPr>
            <p:cNvGrpSpPr>
              <a:grpSpLocks/>
            </p:cNvGrpSpPr>
            <p:nvPr/>
          </p:nvGrpSpPr>
          <p:grpSpPr>
            <a:xfrm>
              <a:off x="913243" y="2144347"/>
              <a:ext cx="10789002" cy="3460962"/>
              <a:chOff x="913243" y="2144347"/>
              <a:chExt cx="10789002" cy="3460962"/>
            </a:xfrm>
          </p:grpSpPr>
          <p:sp>
            <p:nvSpPr>
              <p:cNvPr id="12" name="Rectangle : coins arrondis 11">
                <a:extLst>
                  <a:ext uri="{FF2B5EF4-FFF2-40B4-BE49-F238E27FC236}">
                    <a16:creationId xmlns:a16="http://schemas.microsoft.com/office/drawing/2014/main" id="{ECFC8B2F-0FA8-85FB-AB81-2A448F122C0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159137" y="2144347"/>
                <a:ext cx="9361656" cy="731891"/>
              </a:xfrm>
              <a:prstGeom prst="roundRect">
                <a:avLst>
                  <a:gd name="adj" fmla="val 10000"/>
                </a:avLst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hemeClr val="dk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6AED197-622E-848D-CA54-C503A34149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/>
              </p:cNvSpPr>
              <p:nvPr/>
            </p:nvSpPr>
            <p:spPr>
              <a:xfrm>
                <a:off x="1173393" y="2171218"/>
                <a:ext cx="576000" cy="576000"/>
              </a:xfrm>
              <a:prstGeom prst="rect">
                <a:avLst/>
              </a:prstGeom>
              <a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CF29BC55-14BD-99C8-91E0-BC074E87506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986429" y="2148514"/>
                <a:ext cx="9715816" cy="731891"/>
              </a:xfrm>
              <a:custGeom>
                <a:avLst/>
                <a:gdLst>
                  <a:gd name="connsiteX0" fmla="*/ 0 w 9715816"/>
                  <a:gd name="connsiteY0" fmla="*/ 0 h 731891"/>
                  <a:gd name="connsiteX1" fmla="*/ 9715816 w 9715816"/>
                  <a:gd name="connsiteY1" fmla="*/ 0 h 731891"/>
                  <a:gd name="connsiteX2" fmla="*/ 9715816 w 9715816"/>
                  <a:gd name="connsiteY2" fmla="*/ 731891 h 731891"/>
                  <a:gd name="connsiteX3" fmla="*/ 0 w 9715816"/>
                  <a:gd name="connsiteY3" fmla="*/ 731891 h 731891"/>
                  <a:gd name="connsiteX4" fmla="*/ 0 w 9715816"/>
                  <a:gd name="connsiteY4" fmla="*/ 0 h 731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15816" h="731891">
                    <a:moveTo>
                      <a:pt x="0" y="0"/>
                    </a:moveTo>
                    <a:lnTo>
                      <a:pt x="9715816" y="0"/>
                    </a:lnTo>
                    <a:lnTo>
                      <a:pt x="9715816" y="731891"/>
                    </a:lnTo>
                    <a:lnTo>
                      <a:pt x="0" y="731891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7459" tIns="77459" rIns="77459" bIns="77459" numCol="1" spcCol="1270" anchor="ctr" anchorCtr="0">
                <a:noAutofit/>
              </a:bodyPr>
              <a:lstStyle/>
              <a:p>
                <a:pPr marL="0" lvl="0" indent="0" algn="l" defTabSz="6223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1400" kern="1200" dirty="0">
                    <a:solidFill>
                      <a:schemeClr val="tx1"/>
                    </a:solidFill>
                  </a:rPr>
                  <a:t>Des </a:t>
                </a:r>
                <a:r>
                  <a:rPr lang="fr-FR" sz="1400" kern="1200" dirty="0" err="1">
                    <a:solidFill>
                      <a:schemeClr val="tx1"/>
                    </a:solidFill>
                  </a:rPr>
                  <a:t>directeur·rices</a:t>
                </a:r>
                <a:r>
                  <a:rPr lang="fr-FR" sz="1400" kern="1200" dirty="0">
                    <a:solidFill>
                      <a:schemeClr val="tx1"/>
                    </a:solidFill>
                  </a:rPr>
                  <a:t> d’INSPÉ </a:t>
                </a:r>
                <a:r>
                  <a:rPr lang="fr-FR" sz="1400" kern="1200" dirty="0" err="1">
                    <a:solidFill>
                      <a:schemeClr val="tx1"/>
                    </a:solidFill>
                  </a:rPr>
                  <a:t>nommé·es</a:t>
                </a:r>
                <a:r>
                  <a:rPr lang="fr-FR" sz="1400" kern="1200" dirty="0">
                    <a:solidFill>
                      <a:schemeClr val="tx1"/>
                    </a:solidFill>
                  </a:rPr>
                  <a:t> et </a:t>
                </a:r>
                <a:r>
                  <a:rPr lang="fr-FR" sz="1400" kern="1200" dirty="0" err="1">
                    <a:solidFill>
                      <a:schemeClr val="tx1"/>
                    </a:solidFill>
                  </a:rPr>
                  <a:t>tenu·es</a:t>
                </a:r>
                <a:r>
                  <a:rPr lang="fr-FR" sz="1400" kern="1200" dirty="0">
                    <a:solidFill>
                      <a:schemeClr val="tx1"/>
                    </a:solidFill>
                  </a:rPr>
                  <a:t> par des objectifs ;</a:t>
                </a:r>
                <a:endParaRPr lang="en-US" sz="1400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 : coins arrondis 15">
                <a:extLst>
                  <a:ext uri="{FF2B5EF4-FFF2-40B4-BE49-F238E27FC236}">
                    <a16:creationId xmlns:a16="http://schemas.microsoft.com/office/drawing/2014/main" id="{D2010E6E-DF9A-FBB7-A9A2-2C7782C218E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13243" y="3033588"/>
                <a:ext cx="10561152" cy="731891"/>
              </a:xfrm>
              <a:prstGeom prst="roundRect">
                <a:avLst>
                  <a:gd name="adj" fmla="val 10000"/>
                </a:avLst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hemeClr val="dk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17" name="Rectangle 16" descr="Livres">
                <a:extLst>
                  <a:ext uri="{FF2B5EF4-FFF2-40B4-BE49-F238E27FC236}">
                    <a16:creationId xmlns:a16="http://schemas.microsoft.com/office/drawing/2014/main" id="{0DC6DEFF-C16B-35F8-2446-B944246E2C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/>
              </p:cNvSpPr>
              <p:nvPr/>
            </p:nvSpPr>
            <p:spPr>
              <a:xfrm>
                <a:off x="1128825" y="3089982"/>
                <a:ext cx="576000" cy="576000"/>
              </a:xfrm>
              <a:prstGeom prst="rect">
                <a:avLst/>
              </a:prstGeom>
              <a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39672392-2749-3F38-96A0-3CC241BC653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986429" y="3015373"/>
                <a:ext cx="9715816" cy="731891"/>
              </a:xfrm>
              <a:custGeom>
                <a:avLst/>
                <a:gdLst>
                  <a:gd name="connsiteX0" fmla="*/ 0 w 9715816"/>
                  <a:gd name="connsiteY0" fmla="*/ 0 h 731891"/>
                  <a:gd name="connsiteX1" fmla="*/ 9715816 w 9715816"/>
                  <a:gd name="connsiteY1" fmla="*/ 0 h 731891"/>
                  <a:gd name="connsiteX2" fmla="*/ 9715816 w 9715816"/>
                  <a:gd name="connsiteY2" fmla="*/ 731891 h 731891"/>
                  <a:gd name="connsiteX3" fmla="*/ 0 w 9715816"/>
                  <a:gd name="connsiteY3" fmla="*/ 731891 h 731891"/>
                  <a:gd name="connsiteX4" fmla="*/ 0 w 9715816"/>
                  <a:gd name="connsiteY4" fmla="*/ 0 h 731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15816" h="731891">
                    <a:moveTo>
                      <a:pt x="0" y="0"/>
                    </a:moveTo>
                    <a:lnTo>
                      <a:pt x="9715816" y="0"/>
                    </a:lnTo>
                    <a:lnTo>
                      <a:pt x="9715816" y="731891"/>
                    </a:lnTo>
                    <a:lnTo>
                      <a:pt x="0" y="731891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7459" tIns="77459" rIns="77459" bIns="77459" numCol="1" spcCol="1270" anchor="ctr" anchorCtr="0">
                <a:noAutofit/>
              </a:bodyPr>
              <a:lstStyle/>
              <a:p>
                <a:pPr marL="0" lvl="0" indent="0" algn="just" defTabSz="6223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1400" kern="1200" dirty="0">
                    <a:solidFill>
                      <a:schemeClr val="tx1"/>
                    </a:solidFill>
                  </a:rPr>
                  <a:t>Des personnels nommés, choisis hors de la logique universitaire et en contrat de 3 ans renouvelable ;</a:t>
                </a:r>
                <a:endParaRPr lang="en-US" sz="1400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 : coins arrondis 18">
                <a:extLst>
                  <a:ext uri="{FF2B5EF4-FFF2-40B4-BE49-F238E27FC236}">
                    <a16:creationId xmlns:a16="http://schemas.microsoft.com/office/drawing/2014/main" id="{2152690C-467D-D4DA-4D84-DA26B7E8DDE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159137" y="3958553"/>
                <a:ext cx="9361656" cy="731891"/>
              </a:xfrm>
              <a:prstGeom prst="roundRect">
                <a:avLst>
                  <a:gd name="adj" fmla="val 10000"/>
                </a:avLst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hemeClr val="dk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20" name="Rectangle 19" descr="Classe">
                <a:extLst>
                  <a:ext uri="{FF2B5EF4-FFF2-40B4-BE49-F238E27FC236}">
                    <a16:creationId xmlns:a16="http://schemas.microsoft.com/office/drawing/2014/main" id="{7708D3E9-D999-A830-30F0-21AF2128AF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/>
              </p:cNvSpPr>
              <p:nvPr/>
            </p:nvSpPr>
            <p:spPr>
              <a:xfrm>
                <a:off x="1082715" y="3995412"/>
                <a:ext cx="576000" cy="576000"/>
              </a:xfrm>
              <a:prstGeom prst="rect">
                <a:avLst/>
              </a:prstGeom>
              <a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AD24F564-198A-BB6E-7C32-ED1617F4E08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986429" y="3951063"/>
                <a:ext cx="9715816" cy="731891"/>
              </a:xfrm>
              <a:custGeom>
                <a:avLst/>
                <a:gdLst>
                  <a:gd name="connsiteX0" fmla="*/ 0 w 9715816"/>
                  <a:gd name="connsiteY0" fmla="*/ 0 h 731891"/>
                  <a:gd name="connsiteX1" fmla="*/ 9715816 w 9715816"/>
                  <a:gd name="connsiteY1" fmla="*/ 0 h 731891"/>
                  <a:gd name="connsiteX2" fmla="*/ 9715816 w 9715816"/>
                  <a:gd name="connsiteY2" fmla="*/ 731891 h 731891"/>
                  <a:gd name="connsiteX3" fmla="*/ 0 w 9715816"/>
                  <a:gd name="connsiteY3" fmla="*/ 731891 h 731891"/>
                  <a:gd name="connsiteX4" fmla="*/ 0 w 9715816"/>
                  <a:gd name="connsiteY4" fmla="*/ 0 h 731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15816" h="731891">
                    <a:moveTo>
                      <a:pt x="0" y="0"/>
                    </a:moveTo>
                    <a:lnTo>
                      <a:pt x="9715816" y="0"/>
                    </a:lnTo>
                    <a:lnTo>
                      <a:pt x="9715816" y="731891"/>
                    </a:lnTo>
                    <a:lnTo>
                      <a:pt x="0" y="731891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7459" tIns="77459" rIns="77459" bIns="77459" numCol="1" spcCol="1270" anchor="ctr" anchorCtr="0">
                <a:noAutofit/>
              </a:bodyPr>
              <a:lstStyle/>
              <a:p>
                <a:pPr marL="0" lvl="0" indent="0" algn="l" defTabSz="6223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1400" kern="1200" dirty="0">
                    <a:solidFill>
                      <a:schemeClr val="tx1"/>
                    </a:solidFill>
                  </a:rPr>
                  <a:t>Une refondation totale de la formation des PE ;</a:t>
                </a:r>
                <a:endParaRPr lang="en-US" sz="1400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DD6B0F05-64E8-F819-2356-22E8D7D02FD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978730" y="4873418"/>
                <a:ext cx="9542062" cy="731891"/>
              </a:xfrm>
              <a:prstGeom prst="roundRect">
                <a:avLst>
                  <a:gd name="adj" fmla="val 10000"/>
                </a:avLst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hemeClr val="dk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Rectangle 22" descr="Graphique de tendance à la baisse avec un remplissage uni">
                <a:extLst>
                  <a:ext uri="{FF2B5EF4-FFF2-40B4-BE49-F238E27FC236}">
                    <a16:creationId xmlns:a16="http://schemas.microsoft.com/office/drawing/2014/main" id="{9769C531-6D67-2C5F-313B-A0ECCB3C9D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/>
              </p:cNvSpPr>
              <p:nvPr/>
            </p:nvSpPr>
            <p:spPr>
              <a:xfrm>
                <a:off x="1102381" y="4939774"/>
                <a:ext cx="576000" cy="576000"/>
              </a:xfrm>
              <a:prstGeom prst="rect">
                <a:avLst/>
              </a:prstGeom>
              <a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000DEDFA-DF0A-401D-2EBE-181268A01E6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986429" y="4924993"/>
                <a:ext cx="9479084" cy="613095"/>
              </a:xfrm>
              <a:custGeom>
                <a:avLst/>
                <a:gdLst>
                  <a:gd name="connsiteX0" fmla="*/ 0 w 9715816"/>
                  <a:gd name="connsiteY0" fmla="*/ 0 h 731891"/>
                  <a:gd name="connsiteX1" fmla="*/ 9715816 w 9715816"/>
                  <a:gd name="connsiteY1" fmla="*/ 0 h 731891"/>
                  <a:gd name="connsiteX2" fmla="*/ 9715816 w 9715816"/>
                  <a:gd name="connsiteY2" fmla="*/ 731891 h 731891"/>
                  <a:gd name="connsiteX3" fmla="*/ 0 w 9715816"/>
                  <a:gd name="connsiteY3" fmla="*/ 731891 h 731891"/>
                  <a:gd name="connsiteX4" fmla="*/ 0 w 9715816"/>
                  <a:gd name="connsiteY4" fmla="*/ 0 h 731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15816" h="731891">
                    <a:moveTo>
                      <a:pt x="0" y="0"/>
                    </a:moveTo>
                    <a:lnTo>
                      <a:pt x="9715816" y="0"/>
                    </a:lnTo>
                    <a:lnTo>
                      <a:pt x="9715816" y="731891"/>
                    </a:lnTo>
                    <a:lnTo>
                      <a:pt x="0" y="7318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7459" tIns="77459" rIns="77459" bIns="77459" numCol="1" spcCol="1270" anchor="ctr" anchorCtr="0">
                <a:noAutofit/>
              </a:bodyPr>
              <a:lstStyle/>
              <a:p>
                <a:pPr marL="0" lvl="0" indent="0" algn="just" defTabSz="6223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1400" kern="1200" dirty="0">
                    <a:solidFill>
                      <a:schemeClr val="tx1"/>
                    </a:solidFill>
                  </a:rPr>
                  <a:t>Une vision de l’</a:t>
                </a:r>
                <a:r>
                  <a:rPr lang="fr-FR" sz="1400" kern="1200" dirty="0" err="1">
                    <a:solidFill>
                      <a:schemeClr val="tx1"/>
                    </a:solidFill>
                  </a:rPr>
                  <a:t>enseignant·e</a:t>
                </a:r>
                <a:r>
                  <a:rPr lang="fr-FR" sz="1400" kern="1200" dirty="0">
                    <a:solidFill>
                      <a:schemeClr val="tx1"/>
                    </a:solidFill>
                  </a:rPr>
                  <a:t> </a:t>
                </a:r>
                <a:r>
                  <a:rPr lang="fr-FR" sz="1400" kern="1200" dirty="0" err="1">
                    <a:solidFill>
                      <a:schemeClr val="tx1"/>
                    </a:solidFill>
                  </a:rPr>
                  <a:t>applicateur·rice</a:t>
                </a:r>
                <a:r>
                  <a:rPr lang="fr-FR" sz="1400" kern="1200" dirty="0">
                    <a:solidFill>
                      <a:schemeClr val="tx1"/>
                    </a:solidFill>
                  </a:rPr>
                  <a:t>, au service d’un autre projet, celle de l’école du tri social et des réformes en cours : « Choc des savoirs », groupes de niveau, réforme du lycée et du LP, </a:t>
                </a:r>
                <a:r>
                  <a:rPr lang="fr-FR" sz="1400" kern="1200" dirty="0" err="1">
                    <a:solidFill>
                      <a:schemeClr val="tx1"/>
                    </a:solidFill>
                  </a:rPr>
                  <a:t>Parcoursup</a:t>
                </a:r>
                <a:r>
                  <a:rPr lang="fr-FR" sz="1400" kern="1200" dirty="0">
                    <a:solidFill>
                      <a:schemeClr val="tx1"/>
                    </a:solidFill>
                  </a:rPr>
                  <a:t>.</a:t>
                </a:r>
                <a:endParaRPr lang="en-US" sz="1400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CF7585E1-BF01-339D-9C22-A8E7B4BD51B8}"/>
                </a:ext>
              </a:extLst>
            </p:cNvPr>
            <p:cNvGrpSpPr/>
            <p:nvPr/>
          </p:nvGrpSpPr>
          <p:grpSpPr>
            <a:xfrm>
              <a:off x="1002155" y="2127762"/>
              <a:ext cx="845434" cy="3475756"/>
              <a:chOff x="1002155" y="2127762"/>
              <a:chExt cx="845434" cy="3475756"/>
            </a:xfrm>
          </p:grpSpPr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1F7910FC-A36C-E1C8-E252-C3821C8602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/>
              </p:cNvSpPr>
              <p:nvPr/>
            </p:nvSpPr>
            <p:spPr>
              <a:xfrm>
                <a:off x="1082715" y="2127762"/>
                <a:ext cx="764874" cy="720000"/>
              </a:xfrm>
              <a:prstGeom prst="ellipse">
                <a:avLst/>
              </a:prstGeom>
              <a:noFill/>
              <a:ln w="19050">
                <a:solidFill>
                  <a:srgbClr val="C81918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69B65000-6DA2-F4B3-EA4A-E05EB9BC53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/>
              </p:cNvSpPr>
              <p:nvPr/>
            </p:nvSpPr>
            <p:spPr>
              <a:xfrm>
                <a:off x="1037585" y="3010220"/>
                <a:ext cx="764874" cy="720000"/>
              </a:xfrm>
              <a:prstGeom prst="ellipse">
                <a:avLst/>
              </a:prstGeom>
              <a:noFill/>
              <a:ln w="19050">
                <a:solidFill>
                  <a:srgbClr val="C81918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23AAA67F-0445-76DA-82CB-E5CA19AE4B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/>
              </p:cNvSpPr>
              <p:nvPr/>
            </p:nvSpPr>
            <p:spPr>
              <a:xfrm>
                <a:off x="1014273" y="3936864"/>
                <a:ext cx="764874" cy="720000"/>
              </a:xfrm>
              <a:prstGeom prst="ellipse">
                <a:avLst/>
              </a:prstGeom>
              <a:noFill/>
              <a:ln w="19050">
                <a:solidFill>
                  <a:srgbClr val="C81918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9" name="Ellipse 28">
                <a:extLst>
                  <a:ext uri="{FF2B5EF4-FFF2-40B4-BE49-F238E27FC236}">
                    <a16:creationId xmlns:a16="http://schemas.microsoft.com/office/drawing/2014/main" id="{E145E69A-7B01-093E-18A2-9FDC512D55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/>
              </p:cNvSpPr>
              <p:nvPr/>
            </p:nvSpPr>
            <p:spPr>
              <a:xfrm>
                <a:off x="1002155" y="4883518"/>
                <a:ext cx="764874" cy="720000"/>
              </a:xfrm>
              <a:prstGeom prst="ellipse">
                <a:avLst/>
              </a:prstGeom>
              <a:noFill/>
              <a:ln w="19050">
                <a:solidFill>
                  <a:srgbClr val="C81918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E7AD7561-92A6-45DB-0724-07016BAD5E4F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127409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02A99-69A6-DC76-711D-6BEE51F0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244" y="1212529"/>
            <a:ext cx="10365511" cy="1009651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LES QUESTIONS SANS RÉPONSE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2C4652-F86E-D508-30A9-AADA610C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358DC-38A1-568B-4840-B9C34855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49FD0-890D-74EB-C591-6F47A753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7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graphicFrame>
        <p:nvGraphicFramePr>
          <p:cNvPr id="13" name="Espace réservé du texte 2">
            <a:extLst>
              <a:ext uri="{FF2B5EF4-FFF2-40B4-BE49-F238E27FC236}">
                <a16:creationId xmlns:a16="http://schemas.microsoft.com/office/drawing/2014/main" id="{6305E137-57BD-4959-F6FB-694A9C74D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399210"/>
              </p:ext>
            </p:extLst>
          </p:nvPr>
        </p:nvGraphicFramePr>
        <p:xfrm>
          <a:off x="358407" y="1884347"/>
          <a:ext cx="11475185" cy="368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77E74AD1-B242-1224-9C67-31DF0EC006C3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202260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68FE4F0-6CDB-5249-DF88-1FD44EEA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8CA5613-9C1E-6652-7B57-77DD9241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D6CD0D8-CCB3-C841-F7ED-4CA8DBCD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8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37F4C09F-D43A-7D0E-EDCC-C08FD8A6F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715" y="956494"/>
            <a:ext cx="9655932" cy="693092"/>
          </a:xfrm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dirty="0"/>
              <a:t>LA PRÉPARATION EN </a:t>
            </a:r>
            <a:r>
              <a:rPr lang="fr-FR" sz="4000" dirty="0" err="1"/>
              <a:t>L3</a:t>
            </a:r>
            <a:r>
              <a:rPr lang="fr-FR" sz="4000" dirty="0"/>
              <a:t> OU HORS </a:t>
            </a:r>
            <a:r>
              <a:rPr lang="fr-FR" sz="4000" dirty="0" err="1"/>
              <a:t>L3</a:t>
            </a:r>
            <a:r>
              <a:rPr lang="fr-FR" sz="4000" dirty="0"/>
              <a:t> ?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2E0B34B1-B0CE-317A-0824-43AD375B7F1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74177" y="3316839"/>
            <a:ext cx="4860384" cy="1130958"/>
          </a:xfrm>
        </p:spPr>
        <p:txBody>
          <a:bodyPr vert="horz" anchor="ctr"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Liberation Sans" panose="020B0604020202020204" pitchFamily="34" charset="0"/>
              <a:buChar char="■"/>
            </a:pPr>
            <a:r>
              <a:rPr lang="fr-FR" sz="1800" dirty="0"/>
              <a:t>Schéma du document de présentation «Écoles normales du XXI</a:t>
            </a:r>
            <a:r>
              <a:rPr lang="fr-FR" sz="1800" baseline="30000" dirty="0"/>
              <a:t>e</a:t>
            </a:r>
            <a:r>
              <a:rPr lang="fr-FR" sz="1800" dirty="0"/>
              <a:t> siècle».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246E79A-FE5E-B3D8-D8B6-187865A48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548" y="2300121"/>
            <a:ext cx="5960827" cy="381492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BF86ACB-8C24-4519-176E-5B292CEC6375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234536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999F86DB-9AA4-840B-020A-B82B6C17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" y="74328"/>
            <a:ext cx="1681752" cy="540000"/>
          </a:xfrm>
          <a:prstGeom prst="rect">
            <a:avLst/>
          </a:prstGeom>
        </p:spPr>
      </p:pic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68FE4F0-6CDB-5249-DF88-1FD44EEA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238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2B12E79-EA98-4CDD-8141-8E0C17006D60}" type="datetime1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17/04/2024</a:t>
            </a:fld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8CA5613-9C1E-6652-7B57-77DD9241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1669" y="6356350"/>
            <a:ext cx="392866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Poppins" panose="00000500000000000000" pitchFamily="2" charset="0"/>
              </a:rPr>
              <a:t>Secteur SUP du SNEP-FSU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D6CD0D8-CCB3-C841-F7ED-4CA8DBCD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53972" y="6356350"/>
            <a:ext cx="14998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B8ABC56-2B3B-401E-B085-84D2FE3F1905}" type="slidenum"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pPr>
                <a:spcAft>
                  <a:spcPts val="600"/>
                </a:spcAft>
              </a:pPr>
              <a:t>9</a:t>
            </a:fld>
            <a:endParaRPr lang="fr-FR" sz="90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37F4C09F-D43A-7D0E-EDCC-C08FD8A6F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715" y="956494"/>
            <a:ext cx="9655932" cy="693092"/>
          </a:xfrm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dirty="0"/>
              <a:t>LA PRÉPARATION EN </a:t>
            </a:r>
            <a:r>
              <a:rPr lang="fr-FR" sz="4000" dirty="0" err="1"/>
              <a:t>L3</a:t>
            </a:r>
            <a:r>
              <a:rPr lang="fr-FR" sz="4000" dirty="0"/>
              <a:t> OU HORS </a:t>
            </a:r>
            <a:r>
              <a:rPr lang="fr-FR" sz="4000" dirty="0" err="1"/>
              <a:t>L3</a:t>
            </a:r>
            <a:r>
              <a:rPr lang="fr-FR" sz="4000" dirty="0"/>
              <a:t> ?</a:t>
            </a: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E78A2D4F-7230-C09E-3EA7-5405AA4BBCA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69846" y="3220262"/>
            <a:ext cx="5040900" cy="1411524"/>
          </a:xfrm>
        </p:spPr>
        <p:txBody>
          <a:bodyPr vert="horz"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SzPct val="45000"/>
              <a:buFont typeface="Liberation Sans" panose="020B0604020202020204" pitchFamily="34" charset="0"/>
              <a:buChar char="■"/>
            </a:pPr>
            <a:r>
              <a:rPr lang="fr-FR" sz="1800" dirty="0">
                <a:solidFill>
                  <a:srgbClr val="C81918"/>
                </a:solidFill>
                <a:latin typeface="+mj-lt"/>
              </a:rPr>
              <a:t>En licence</a:t>
            </a:r>
          </a:p>
          <a:p>
            <a:pPr marL="534988" lvl="1" algn="just" hangingPunct="0">
              <a:lnSpc>
                <a:spcPct val="100000"/>
              </a:lnSpc>
              <a:spcBef>
                <a:spcPts val="0"/>
              </a:spcBef>
              <a:buSzPct val="75000"/>
              <a:buFont typeface="Liberation Sans" panose="020B0604020202020204" pitchFamily="34" charset="0"/>
              <a:buChar char="−"/>
            </a:pPr>
            <a:r>
              <a:rPr lang="fr-FR" sz="1600" dirty="0">
                <a:highlight>
                  <a:scrgbClr r="0" g="0" b="0">
                    <a:alpha val="0"/>
                  </a:scrgbClr>
                </a:highlight>
              </a:rPr>
              <a:t>Centration de la licence sur la préparation au concours.</a:t>
            </a:r>
          </a:p>
          <a:p>
            <a:pPr marL="534988" lvl="1" hangingPunct="0">
              <a:lnSpc>
                <a:spcPct val="100000"/>
              </a:lnSpc>
              <a:spcBef>
                <a:spcPts val="0"/>
              </a:spcBef>
              <a:buSzPct val="75000"/>
              <a:buFont typeface="Liberation Sans" panose="020B0604020202020204" pitchFamily="34" charset="0"/>
              <a:buChar char="−"/>
            </a:pPr>
            <a:endParaRPr lang="fr-FR" sz="1600" dirty="0">
              <a:highlight>
                <a:scrgbClr r="0" g="0" b="0">
                  <a:alpha val="0"/>
                </a:scrgbClr>
              </a:highlight>
            </a:endParaRPr>
          </a:p>
          <a:p>
            <a:pPr marL="534988" lvl="1" algn="just" hangingPunct="0">
              <a:lnSpc>
                <a:spcPct val="100000"/>
              </a:lnSpc>
              <a:spcBef>
                <a:spcPts val="0"/>
              </a:spcBef>
              <a:buSzPct val="75000"/>
              <a:buFont typeface="Liberation Sans" panose="020B0604020202020204" pitchFamily="34" charset="0"/>
              <a:buChar char="−"/>
            </a:pPr>
            <a:r>
              <a:rPr lang="fr-FR" sz="1600" dirty="0">
                <a:highlight>
                  <a:scrgbClr r="0" g="0" b="0">
                    <a:alpha val="0"/>
                  </a:scrgbClr>
                </a:highlight>
              </a:rPr>
              <a:t>Détricotage de la formation disciplinaire.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9B7865AB-7237-DB38-4121-BBC96AE8803B}"/>
              </a:ext>
            </a:extLst>
          </p:cNvPr>
          <p:cNvSpPr txBox="1">
            <a:spLocks/>
          </p:cNvSpPr>
          <p:nvPr/>
        </p:nvSpPr>
        <p:spPr>
          <a:xfrm>
            <a:off x="6354496" y="3225582"/>
            <a:ext cx="5018152" cy="2025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45000"/>
              <a:buFont typeface="Liberation Sans" panose="020B0604020202020204" pitchFamily="34" charset="0"/>
              <a:buChar char="■"/>
            </a:pPr>
            <a:r>
              <a:rPr lang="fr-FR" sz="1900" dirty="0">
                <a:solidFill>
                  <a:srgbClr val="C81918"/>
                </a:solidFill>
                <a:latin typeface="+mj-lt"/>
              </a:rPr>
              <a:t>Hors licence</a:t>
            </a:r>
          </a:p>
          <a:p>
            <a:pPr marL="534988" lvl="1" algn="just">
              <a:lnSpc>
                <a:spcPct val="100000"/>
              </a:lnSpc>
              <a:buSzPct val="75000"/>
              <a:buFont typeface="Liberation Sans" panose="020B0604020202020204" pitchFamily="34" charset="0"/>
              <a:buChar char="−"/>
            </a:pPr>
            <a:r>
              <a:rPr lang="fr-FR" sz="1600" dirty="0"/>
              <a:t>Nouveau volume de cours conséquent, pour des « effectifs licence » très conséquents.</a:t>
            </a:r>
          </a:p>
          <a:p>
            <a:pPr marL="534988" lvl="1">
              <a:lnSpc>
                <a:spcPct val="100000"/>
              </a:lnSpc>
              <a:buSzPct val="75000"/>
              <a:buFont typeface="Liberation Sans" panose="020B0604020202020204" pitchFamily="34" charset="0"/>
              <a:buChar char="−"/>
            </a:pPr>
            <a:endParaRPr lang="fr-FR" sz="1600" dirty="0"/>
          </a:p>
          <a:p>
            <a:pPr marL="534988" lvl="1" algn="just">
              <a:lnSpc>
                <a:spcPct val="100000"/>
              </a:lnSpc>
              <a:buSzPct val="75000"/>
              <a:buFont typeface="Liberation Sans" panose="020B0604020202020204" pitchFamily="34" charset="0"/>
              <a:buChar char="−"/>
            </a:pPr>
            <a:r>
              <a:rPr lang="fr-FR" sz="1600" dirty="0"/>
              <a:t>Quels moyens supplémentaires dans les UFR ? Taux d’encadrement déjà famélique en STAPS.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D993F4-0F16-CD87-D9E1-D5901FC31BF6}"/>
              </a:ext>
            </a:extLst>
          </p:cNvPr>
          <p:cNvSpPr/>
          <p:nvPr/>
        </p:nvSpPr>
        <p:spPr>
          <a:xfrm>
            <a:off x="6077870" y="2203079"/>
            <a:ext cx="45719" cy="4147845"/>
          </a:xfrm>
          <a:prstGeom prst="rect">
            <a:avLst/>
          </a:prstGeom>
          <a:solidFill>
            <a:srgbClr val="C819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F147941-BEB0-C253-196A-2D6CBBFF855E}"/>
              </a:ext>
            </a:extLst>
          </p:cNvPr>
          <p:cNvSpPr txBox="1"/>
          <p:nvPr/>
        </p:nvSpPr>
        <p:spPr>
          <a:xfrm>
            <a:off x="8892892" y="244996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>
                <a:solidFill>
                  <a:srgbClr val="C81918"/>
                </a:solidFill>
              </a:rPr>
              <a:t>Document de travail</a:t>
            </a:r>
          </a:p>
        </p:txBody>
      </p:sp>
    </p:spTree>
    <p:extLst>
      <p:ext uri="{BB962C8B-B14F-4D97-AF65-F5344CB8AC3E}">
        <p14:creationId xmlns:p14="http://schemas.microsoft.com/office/powerpoint/2010/main" val="15702898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2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C81918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ersonnalisé 1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Thème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1052</TotalTime>
  <Words>1610</Words>
  <Application>Microsoft Office PowerPoint</Application>
  <PresentationFormat>Grand écran</PresentationFormat>
  <Paragraphs>255</Paragraphs>
  <Slides>19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8" baseType="lpstr">
      <vt:lpstr>Aptos</vt:lpstr>
      <vt:lpstr>Arial</vt:lpstr>
      <vt:lpstr>Liberation Sans</vt:lpstr>
      <vt:lpstr>Noto Sans CJK SC</vt:lpstr>
      <vt:lpstr>Poppins</vt:lpstr>
      <vt:lpstr>Poppins </vt:lpstr>
      <vt:lpstr>Poppins SemiBold</vt:lpstr>
      <vt:lpstr>Wingdings</vt:lpstr>
      <vt:lpstr>Thème Office 2013 – 2022</vt:lpstr>
      <vt:lpstr>RÉFORME FDE</vt:lpstr>
      <vt:lpstr>L’ARGUMENT MASSUE DE LA RÉFORME</vt:lpstr>
      <vt:lpstr>LA VOLONTÉ DE REPRENDRE LA MAIN SUR LA FORMATION DU MINISTÈRE</vt:lpstr>
      <vt:lpstr>DES INTERROGATIONS SUR LE  CONCOURS EN L3</vt:lpstr>
      <vt:lpstr>LA PROPOSITION HISTORIQUE  DU SNEP-FSU</vt:lpstr>
      <vt:lpstr>LA CAPORALISATION AU CŒUR  DE LA RÉFORME</vt:lpstr>
      <vt:lpstr>LES QUESTIONS SANS RÉPONSE</vt:lpstr>
      <vt:lpstr>LA PRÉPARATION EN L3 OU HORS L3 ?</vt:lpstr>
      <vt:lpstr>LA PRÉPARATION EN L3 OU HORS L3 ?</vt:lpstr>
      <vt:lpstr>L’OPPOSITION DE TOUTE LA FSU  À LA RÉFORME</vt:lpstr>
      <vt:lpstr>LES DERNIÈRES INFOS</vt:lpstr>
      <vt:lpstr>Présentation PowerPoint</vt:lpstr>
      <vt:lpstr>LES SPÉCIFICITÉS DE L’EPS</vt:lpstr>
      <vt:lpstr>LES SPÉCIFICITÉS DE L’EPS</vt:lpstr>
      <vt:lpstr>LE DILEMME DES FORMATEUR·RICES</vt:lpstr>
      <vt:lpstr>LES FLUX D’ÉTUDIANT·ES  AVEC 1 ANNÉE DE TRANSITION À 2 CONCOURS PLEINS</vt:lpstr>
      <vt:lpstr>LES FLUX D’ÉTUDIANT·ES : REVENDIQUER 2 CONCOURS PLEINS  (à 650 postes chacun) PENDANT 2 ANS</vt:lpstr>
      <vt:lpstr>Présentation PowerPoint</vt:lpstr>
      <vt:lpstr>POURQUOI CETTE CACOPHONIE 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Isabelle</cp:lastModifiedBy>
  <cp:revision>301</cp:revision>
  <cp:lastPrinted>2024-04-16T14:35:05Z</cp:lastPrinted>
  <dcterms:created xsi:type="dcterms:W3CDTF">2024-04-11T09:05:46Z</dcterms:created>
  <dcterms:modified xsi:type="dcterms:W3CDTF">2024-04-17T14:11:38Z</dcterms:modified>
</cp:coreProperties>
</file>