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5"/>
  </p:notesMasterIdLst>
  <p:handoutMasterIdLst>
    <p:handoutMasterId r:id="rId16"/>
  </p:handoutMasterIdLst>
  <p:sldIdLst>
    <p:sldId id="256" r:id="rId2"/>
    <p:sldId id="257" r:id="rId3"/>
    <p:sldId id="258" r:id="rId4"/>
    <p:sldId id="259" r:id="rId5"/>
    <p:sldId id="265" r:id="rId6"/>
    <p:sldId id="266" r:id="rId7"/>
    <p:sldId id="267" r:id="rId8"/>
    <p:sldId id="263" r:id="rId9"/>
    <p:sldId id="268" r:id="rId10"/>
    <p:sldId id="269" r:id="rId11"/>
    <p:sldId id="270" r:id="rId12"/>
    <p:sldId id="271" r:id="rId13"/>
    <p:sldId id="272" r:id="rId14"/>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65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1800" cy="458640"/>
          </a:xfrm>
          <a:prstGeom prst="rect">
            <a:avLst/>
          </a:prstGeom>
          <a:noFill/>
          <a:ln cap="flat">
            <a:noFill/>
          </a:ln>
        </p:spPr>
        <p:txBody>
          <a:bodyPr vert="horz" wrap="square" lIns="91440" tIns="45720" rIns="91440" bIns="45720" anchor="t"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3" name="Espace réservé de la date 2"/>
          <p:cNvSpPr txBox="1">
            <a:spLocks noGrp="1"/>
          </p:cNvSpPr>
          <p:nvPr>
            <p:ph type="dt" sz="quarter" idx="1"/>
          </p:nvPr>
        </p:nvSpPr>
        <p:spPr>
          <a:xfrm>
            <a:off x="3884759" y="0"/>
            <a:ext cx="2971800" cy="458640"/>
          </a:xfrm>
          <a:prstGeom prst="rect">
            <a:avLst/>
          </a:prstGeom>
          <a:noFill/>
          <a:ln cap="flat">
            <a:noFill/>
          </a:ln>
        </p:spPr>
        <p:txBody>
          <a:bodyPr vert="horz" wrap="square" lIns="91440" tIns="45720" rIns="91440" bIns="45720" anchor="t" anchorCtr="0" compatLnSpc="0">
            <a:noAutofit/>
          </a:bodyPr>
          <a:lstStyle/>
          <a:p>
            <a:pPr marL="0" marR="0" lvl="0" indent="0" algn="r" rtl="0" hangingPunct="1">
              <a:lnSpc>
                <a:spcPct val="100000"/>
              </a:lnSpc>
              <a:spcBef>
                <a:spcPts val="0"/>
              </a:spcBef>
              <a:spcAft>
                <a:spcPts val="0"/>
              </a:spcAft>
              <a:buNone/>
              <a:tabLst/>
            </a:pPr>
            <a:fld id="{29675E0D-BA20-4857-AD25-3EC1A406D395}" type="datetime1">
              <a:rPr lang="fr-FR" sz="1200" b="0" i="0" u="none" strike="noStrike" kern="1200" cap="none" spc="0" baseline="0">
                <a:ln>
                  <a:noFill/>
                </a:ln>
                <a:solidFill>
                  <a:srgbClr val="000000"/>
                </a:solidFill>
                <a:latin typeface="Corbel" pitchFamily="18"/>
                <a:ea typeface="Microsoft YaHei" pitchFamily="2"/>
                <a:cs typeface="Mangal" pitchFamily="2"/>
              </a:rPr>
              <a:pPr marL="0" marR="0" lvl="0" indent="0" algn="r" rtl="0" hangingPunct="1">
                <a:lnSpc>
                  <a:spcPct val="100000"/>
                </a:lnSpc>
                <a:spcBef>
                  <a:spcPts val="0"/>
                </a:spcBef>
                <a:spcAft>
                  <a:spcPts val="0"/>
                </a:spcAft>
                <a:buNone/>
                <a:tabLst/>
              </a:pPr>
              <a:t>08/11/2023</a:t>
            </a:fld>
            <a:endParaRPr lang="fr-FR" sz="1200" b="0" i="0" u="none" strike="noStrike" kern="1200" cap="none" spc="0" baseline="0">
              <a:ln>
                <a:noFill/>
              </a:ln>
              <a:solidFill>
                <a:srgbClr val="000000"/>
              </a:solidFill>
              <a:latin typeface="Corbel" pitchFamily="18"/>
              <a:ea typeface="Microsoft YaHei" pitchFamily="2"/>
              <a:cs typeface="Mangal" pitchFamily="2"/>
            </a:endParaRPr>
          </a:p>
        </p:txBody>
      </p:sp>
      <p:sp>
        <p:nvSpPr>
          <p:cNvPr id="4" name="Espace réservé du pied de page 3"/>
          <p:cNvSpPr txBox="1">
            <a:spLocks noGrp="1"/>
          </p:cNvSpPr>
          <p:nvPr>
            <p:ph type="ftr" sz="quarter" idx="2"/>
          </p:nvPr>
        </p:nvSpPr>
        <p:spPr>
          <a:xfrm>
            <a:off x="0" y="8685360"/>
            <a:ext cx="2971800" cy="458640"/>
          </a:xfrm>
          <a:prstGeom prst="rect">
            <a:avLst/>
          </a:prstGeom>
          <a:noFill/>
          <a:ln cap="flat">
            <a:noFill/>
          </a:ln>
        </p:spPr>
        <p:txBody>
          <a:bodyPr vert="horz" wrap="square" lIns="91440" tIns="45720" rIns="91440" bIns="45720" anchor="b"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5" name="Espace réservé du numéro de diapositive 4"/>
          <p:cNvSpPr txBox="1">
            <a:spLocks noGrp="1"/>
          </p:cNvSpPr>
          <p:nvPr>
            <p:ph type="sldNum" sz="quarter" idx="3"/>
          </p:nvPr>
        </p:nvSpPr>
        <p:spPr>
          <a:xfrm>
            <a:off x="3884759" y="8685360"/>
            <a:ext cx="2971800" cy="458640"/>
          </a:xfrm>
          <a:prstGeom prst="rect">
            <a:avLst/>
          </a:prstGeom>
          <a:noFill/>
          <a:ln cap="flat">
            <a:noFill/>
          </a:ln>
        </p:spPr>
        <p:txBody>
          <a:bodyPr vert="horz" wrap="square" lIns="91440" tIns="45720" rIns="91440" bIns="45720" anchor="b" anchorCtr="0" compatLnSpc="0">
            <a:noAutofit/>
          </a:bodyPr>
          <a:lstStyle/>
          <a:p>
            <a:pPr marL="0" marR="0" lvl="0" indent="0" algn="r" rtl="0" hangingPunct="1">
              <a:lnSpc>
                <a:spcPct val="100000"/>
              </a:lnSpc>
              <a:spcBef>
                <a:spcPts val="0"/>
              </a:spcBef>
              <a:spcAft>
                <a:spcPts val="0"/>
              </a:spcAft>
              <a:buNone/>
              <a:tabLst/>
            </a:pPr>
            <a:fld id="{A3CDC1FE-31B0-46E5-A6DE-9CF567A76E08}" type="slidenum">
              <a:t>‹N°›</a:t>
            </a:fld>
            <a:endParaRPr lang="fr-FR" sz="1200" b="0" i="0" u="none" strike="noStrike" kern="1200" cap="none" spc="0" baseline="0">
              <a:ln>
                <a:noFill/>
              </a:ln>
              <a:solidFill>
                <a:srgbClr val="000000"/>
              </a:solidFill>
              <a:latin typeface="Corbel" pitchFamily="18"/>
              <a:ea typeface="Microsoft YaHei" pitchFamily="2"/>
              <a:cs typeface="Mangal" pitchFamily="2"/>
            </a:endParaRPr>
          </a:p>
        </p:txBody>
      </p:sp>
    </p:spTree>
    <p:extLst>
      <p:ext uri="{BB962C8B-B14F-4D97-AF65-F5344CB8AC3E}">
        <p14:creationId xmlns:p14="http://schemas.microsoft.com/office/powerpoint/2010/main" val="2253001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1800" cy="457200"/>
          </a:xfrm>
          <a:prstGeom prst="rect">
            <a:avLst/>
          </a:prstGeom>
          <a:noFill/>
          <a:ln>
            <a:noFill/>
          </a:ln>
        </p:spPr>
        <p:txBody>
          <a:bodyPr wrap="square" lIns="91440" tIns="45720" rIns="91440" bIns="45720" anchor="t" anchorCtr="0">
            <a:noAutofit/>
          </a:bodyPr>
          <a:lstStyle>
            <a:lvl1pPr lvl="0" rtl="0" hangingPunct="0">
              <a:buNone/>
              <a:tabLst/>
              <a:defRPr lang="fr-FR" sz="2400" kern="1200">
                <a:latin typeface="Liberation Serif" pitchFamily="18"/>
                <a:ea typeface="Segoe UI" pitchFamily="2"/>
                <a:cs typeface="Tahoma" pitchFamily="2"/>
              </a:defRPr>
            </a:lvl1pPr>
          </a:lstStyle>
          <a:p>
            <a:pPr lvl="0"/>
            <a:endParaRPr lang="fr-FR"/>
          </a:p>
        </p:txBody>
      </p:sp>
      <p:sp>
        <p:nvSpPr>
          <p:cNvPr id="3" name="Espace réservé de la date 2"/>
          <p:cNvSpPr txBox="1">
            <a:spLocks noGrp="1"/>
          </p:cNvSpPr>
          <p:nvPr>
            <p:ph type="dt" idx="1"/>
          </p:nvPr>
        </p:nvSpPr>
        <p:spPr>
          <a:xfrm>
            <a:off x="3884759" y="0"/>
            <a:ext cx="2971800" cy="457200"/>
          </a:xfrm>
          <a:prstGeom prst="rect">
            <a:avLst/>
          </a:prstGeom>
          <a:noFill/>
          <a:ln>
            <a:noFill/>
          </a:ln>
        </p:spPr>
        <p:txBody>
          <a:bodyPr wrap="square" lIns="91440" tIns="45720" rIns="91440" bIns="45720" anchor="t" anchorCtr="0">
            <a:noAutofit/>
          </a:bodyPr>
          <a:lstStyle>
            <a:lvl1pPr marL="0" marR="0" lvl="0" indent="0" algn="r" rtl="0" hangingPunct="1">
              <a:lnSpc>
                <a:spcPct val="100000"/>
              </a:lnSpc>
              <a:spcBef>
                <a:spcPts val="0"/>
              </a:spcBef>
              <a:spcAft>
                <a:spcPts val="0"/>
              </a:spcAft>
              <a:buNone/>
              <a:tabLst/>
              <a:defRPr lang="fr-FR" sz="1200" b="0" i="0" u="none" strike="noStrike" kern="1200" cap="none" spc="0" baseline="0">
                <a:solidFill>
                  <a:srgbClr val="000000"/>
                </a:solidFill>
                <a:latin typeface="Corbel"/>
                <a:ea typeface="Segoe UI" pitchFamily="2"/>
                <a:cs typeface="Tahoma" pitchFamily="2"/>
              </a:defRPr>
            </a:lvl1pPr>
          </a:lstStyle>
          <a:p>
            <a:pPr lvl="0"/>
            <a:fld id="{E1420B71-14BA-41C6-A318-7233D3CA9F18}" type="datetime1">
              <a:rPr lang="fr-FR"/>
              <a:pPr lvl="0"/>
              <a:t>08/11/2023</a:t>
            </a:fld>
            <a:endParaRPr lang="fr-FR"/>
          </a:p>
        </p:txBody>
      </p:sp>
      <p:sp>
        <p:nvSpPr>
          <p:cNvPr id="4" name="Espace réservé de l’image des diapositives 3"/>
          <p:cNvSpPr>
            <a:spLocks noGrp="1" noRot="1" noChangeAspect="1"/>
          </p:cNvSpPr>
          <p:nvPr>
            <p:ph type="sldImg" idx="2"/>
          </p:nvPr>
        </p:nvSpPr>
        <p:spPr>
          <a:xfrm>
            <a:off x="382680" y="685799"/>
            <a:ext cx="6092999" cy="3429000"/>
          </a:xfrm>
          <a:prstGeom prst="rect">
            <a:avLst/>
          </a:prstGeom>
          <a:noFill/>
          <a:ln>
            <a:noFill/>
            <a:prstDash val="solid"/>
          </a:ln>
        </p:spPr>
      </p:sp>
      <p:sp>
        <p:nvSpPr>
          <p:cNvPr id="5" name="Espace réservé des notes 4"/>
          <p:cNvSpPr txBox="1">
            <a:spLocks noGrp="1"/>
          </p:cNvSpPr>
          <p:nvPr>
            <p:ph type="body" sz="quarter" idx="3"/>
          </p:nvPr>
        </p:nvSpPr>
        <p:spPr>
          <a:xfrm>
            <a:off x="685799" y="4343400"/>
            <a:ext cx="5486399" cy="4114800"/>
          </a:xfrm>
          <a:prstGeom prst="rect">
            <a:avLst/>
          </a:prstGeom>
          <a:noFill/>
          <a:ln>
            <a:noFill/>
          </a:ln>
        </p:spPr>
        <p:txBody>
          <a:bodyPr wrap="square" lIns="91440" tIns="45720" rIns="91440" bIns="45720" anchor="t" anchorCtr="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txBox="1">
            <a:spLocks noGrp="1"/>
          </p:cNvSpPr>
          <p:nvPr>
            <p:ph type="ftr" sz="quarter" idx="4"/>
          </p:nvPr>
        </p:nvSpPr>
        <p:spPr>
          <a:xfrm>
            <a:off x="0" y="8685360"/>
            <a:ext cx="2971800" cy="457200"/>
          </a:xfrm>
          <a:prstGeom prst="rect">
            <a:avLst/>
          </a:prstGeom>
          <a:noFill/>
          <a:ln>
            <a:noFill/>
          </a:ln>
        </p:spPr>
        <p:txBody>
          <a:bodyPr wrap="square" lIns="91440" tIns="45720" rIns="91440" bIns="45720" anchor="b" anchorCtr="0">
            <a:noAutofit/>
          </a:bodyPr>
          <a:lstStyle>
            <a:lvl1pPr lvl="0" rtl="0" hangingPunct="0">
              <a:buNone/>
              <a:tabLst/>
              <a:defRPr lang="fr-FR" sz="2400" kern="1200">
                <a:latin typeface="Liberation Serif" pitchFamily="18"/>
                <a:ea typeface="Segoe UI"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3884759" y="8685360"/>
            <a:ext cx="2971800" cy="457200"/>
          </a:xfrm>
          <a:prstGeom prst="rect">
            <a:avLst/>
          </a:prstGeom>
          <a:noFill/>
          <a:ln>
            <a:noFill/>
          </a:ln>
        </p:spPr>
        <p:txBody>
          <a:bodyPr wrap="square" lIns="91440" tIns="45720" rIns="91440" bIns="45720" anchor="b" anchorCtr="0">
            <a:noAutofit/>
          </a:bodyPr>
          <a:lstStyle>
            <a:lvl1pPr marL="0" marR="0" lvl="0" indent="0" algn="r" rtl="0" hangingPunct="1">
              <a:lnSpc>
                <a:spcPct val="100000"/>
              </a:lnSpc>
              <a:spcBef>
                <a:spcPts val="0"/>
              </a:spcBef>
              <a:spcAft>
                <a:spcPts val="0"/>
              </a:spcAft>
              <a:buNone/>
              <a:tabLst/>
              <a:defRPr lang="fr-FR" sz="1200" b="0" i="0" u="none" strike="noStrike" kern="1200" cap="none" spc="0" baseline="0">
                <a:solidFill>
                  <a:srgbClr val="000000"/>
                </a:solidFill>
                <a:latin typeface="Corbel"/>
                <a:ea typeface="Segoe UI" pitchFamily="2"/>
                <a:cs typeface="Tahoma" pitchFamily="2"/>
              </a:defRPr>
            </a:lvl1pPr>
          </a:lstStyle>
          <a:p>
            <a:pPr lvl="0"/>
            <a:fld id="{BB980A20-C021-4754-8EF3-140F03D67F84}" type="slidenum">
              <a:t>‹N°›</a:t>
            </a:fld>
            <a:endParaRPr lang="fr-FR"/>
          </a:p>
        </p:txBody>
      </p:sp>
    </p:spTree>
    <p:extLst>
      <p:ext uri="{BB962C8B-B14F-4D97-AF65-F5344CB8AC3E}">
        <p14:creationId xmlns:p14="http://schemas.microsoft.com/office/powerpoint/2010/main" val="2248513131"/>
      </p:ext>
    </p:extLst>
  </p:cSld>
  <p:clrMap bg1="lt1" tx1="dk1" bg2="lt2" tx2="dk2" accent1="accent1" accent2="accent2" accent3="accent3" accent4="accent4" accent5="accent5" accent6="accent6" hlink="hlink" folHlink="folHlink"/>
  <p:notesStyle>
    <a:lvl1pPr marL="0" marR="0" lvl="0" indent="0" algn="l" rtl="0" hangingPunct="1">
      <a:lnSpc>
        <a:spcPct val="100000"/>
      </a:lnSpc>
      <a:spcBef>
        <a:spcPts val="0"/>
      </a:spcBef>
      <a:spcAft>
        <a:spcPts val="0"/>
      </a:spcAft>
      <a:buNone/>
      <a:tabLst/>
      <a:defRPr lang="fr-FR" sz="1200" b="0" i="0" u="none" strike="noStrike" kern="1200" cap="none" spc="0" baseline="0">
        <a:ln>
          <a:noFill/>
        </a:ln>
        <a:solidFill>
          <a:srgbClr val="000000"/>
        </a:solidFill>
        <a:highlight>
          <a:scrgbClr r="0" g="0" b="0">
            <a:alpha val="0"/>
          </a:scrgbClr>
        </a:highlight>
        <a:latin typeface="Corbel" pitchFamily="18"/>
        <a:ea typeface="Microsoft YaHei" pitchFamily="2"/>
        <a:cs typeface="Mangal" pitchFamily="2"/>
      </a:defRPr>
    </a:lvl1pPr>
    <a:lvl2pPr marL="457200" marR="0" lvl="1" indent="0" algn="l" rtl="0" hangingPunct="1">
      <a:lnSpc>
        <a:spcPct val="100000"/>
      </a:lnSpc>
      <a:spcBef>
        <a:spcPts val="0"/>
      </a:spcBef>
      <a:spcAft>
        <a:spcPts val="0"/>
      </a:spcAft>
      <a:buNone/>
      <a:tabLst/>
      <a:defRPr lang="fr-FR" sz="1200" b="0" i="0" u="none" strike="noStrike" kern="1200" cap="none" spc="0" baseline="0">
        <a:ln>
          <a:noFill/>
        </a:ln>
        <a:solidFill>
          <a:srgbClr val="000000"/>
        </a:solidFill>
        <a:highlight>
          <a:scrgbClr r="0" g="0" b="0">
            <a:alpha val="0"/>
          </a:scrgbClr>
        </a:highlight>
        <a:latin typeface="Corbel" pitchFamily="18"/>
        <a:ea typeface="Microsoft YaHei" pitchFamily="2"/>
        <a:cs typeface="Mangal" pitchFamily="2"/>
      </a:defRPr>
    </a:lvl2pPr>
    <a:lvl3pPr marL="914400" marR="0" lvl="2" indent="0" algn="l" rtl="0" hangingPunct="1">
      <a:lnSpc>
        <a:spcPct val="100000"/>
      </a:lnSpc>
      <a:spcBef>
        <a:spcPts val="0"/>
      </a:spcBef>
      <a:spcAft>
        <a:spcPts val="0"/>
      </a:spcAft>
      <a:buNone/>
      <a:tabLst/>
      <a:defRPr lang="fr-FR" sz="1200" b="0" i="0" u="none" strike="noStrike" kern="1200" cap="none" spc="0" baseline="0">
        <a:ln>
          <a:noFill/>
        </a:ln>
        <a:solidFill>
          <a:srgbClr val="000000"/>
        </a:solidFill>
        <a:highlight>
          <a:scrgbClr r="0" g="0" b="0">
            <a:alpha val="0"/>
          </a:scrgbClr>
        </a:highlight>
        <a:latin typeface="Corbel" pitchFamily="18"/>
        <a:ea typeface="Microsoft YaHei" pitchFamily="2"/>
        <a:cs typeface="Mangal" pitchFamily="2"/>
      </a:defRPr>
    </a:lvl3pPr>
    <a:lvl4pPr marL="1371599" marR="0" lvl="3" indent="0" algn="l" rtl="0" hangingPunct="1">
      <a:lnSpc>
        <a:spcPct val="100000"/>
      </a:lnSpc>
      <a:spcBef>
        <a:spcPts val="0"/>
      </a:spcBef>
      <a:spcAft>
        <a:spcPts val="0"/>
      </a:spcAft>
      <a:buNone/>
      <a:tabLst/>
      <a:defRPr lang="fr-FR" sz="1200" b="0" i="0" u="none" strike="noStrike" kern="1200" cap="none" spc="0" baseline="0">
        <a:ln>
          <a:noFill/>
        </a:ln>
        <a:solidFill>
          <a:srgbClr val="000000"/>
        </a:solidFill>
        <a:highlight>
          <a:scrgbClr r="0" g="0" b="0">
            <a:alpha val="0"/>
          </a:scrgbClr>
        </a:highlight>
        <a:latin typeface="Corbel" pitchFamily="18"/>
        <a:ea typeface="Microsoft YaHei" pitchFamily="2"/>
        <a:cs typeface="Mangal" pitchFamily="2"/>
      </a:defRPr>
    </a:lvl4pPr>
    <a:lvl5pPr marL="1828800" marR="0" lvl="4" indent="0" algn="l" rtl="0" hangingPunct="1">
      <a:lnSpc>
        <a:spcPct val="100000"/>
      </a:lnSpc>
      <a:spcBef>
        <a:spcPts val="0"/>
      </a:spcBef>
      <a:spcAft>
        <a:spcPts val="0"/>
      </a:spcAft>
      <a:buNone/>
      <a:tabLst/>
      <a:defRPr lang="fr-FR" sz="1200" b="0" i="0" u="none" strike="noStrike" kern="1200" cap="none" spc="0" baseline="0">
        <a:ln>
          <a:noFill/>
        </a:ln>
        <a:solidFill>
          <a:srgbClr val="000000"/>
        </a:solidFill>
        <a:highlight>
          <a:scrgbClr r="0" g="0" b="0">
            <a:alpha val="0"/>
          </a:scrgbClr>
        </a:highlight>
        <a:latin typeface="Corbel" pitchFamily="18"/>
        <a:ea typeface="Microsoft YaHei" pitchFamily="2"/>
        <a:cs typeface="Mangal"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1440" tIns="45720" rIns="91440" bIns="45720" anchor="t" anchorCtr="0">
            <a:noAutofit/>
          </a:bodyPr>
          <a:lstStyle/>
          <a:p>
            <a:pPr lvl="0"/>
            <a:fld id="{E1420B71-14BA-41C6-A318-7233D3CA9F18}" type="datetime1">
              <a:rPr lang="fr-FR"/>
              <a:pPr lvl="0"/>
              <a:t>08/11/2023</a:t>
            </a:fld>
            <a:endParaRPr lang="fr-FR"/>
          </a:p>
        </p:txBody>
      </p:sp>
      <p:sp>
        <p:nvSpPr>
          <p:cNvPr id="7" name="Espace réservé du numéro de diapositive 6"/>
          <p:cNvSpPr txBox="1">
            <a:spLocks noGrp="1"/>
          </p:cNvSpPr>
          <p:nvPr>
            <p:ph type="sldNum" sz="quarter" idx="5"/>
          </p:nvPr>
        </p:nvSpPr>
        <p:spPr>
          <a:ln/>
        </p:spPr>
        <p:txBody>
          <a:bodyPr wrap="square" lIns="91440" tIns="45720" rIns="91440" bIns="45720" anchor="b" anchorCtr="0">
            <a:noAutofit/>
          </a:bodyPr>
          <a:lstStyle/>
          <a:p>
            <a:pPr lvl="0"/>
            <a:fld id="{2BCAB4DE-D4EB-469D-8938-3E1EBF00CFD1}" type="slidenum">
              <a:t>1</a:t>
            </a:fld>
            <a:endParaRPr lang="fr-FR"/>
          </a:p>
        </p:txBody>
      </p:sp>
      <p:sp>
        <p:nvSpPr>
          <p:cNvPr id="2" name="Espace réservé de l'image des diapositives 1"/>
          <p:cNvSpPr>
            <a:spLocks noGrp="1" noRot="1" noChangeAspect="1" noResize="1"/>
          </p:cNvSpPr>
          <p:nvPr>
            <p:ph type="sldImg"/>
          </p:nvPr>
        </p:nvSpPr>
        <p:spPr>
          <a:xfrm>
            <a:off x="217488" y="812800"/>
            <a:ext cx="7123112" cy="4008438"/>
          </a:xfrm>
          <a:solidFill>
            <a:srgbClr val="56C5FF"/>
          </a:solidFill>
          <a:ln w="12600" cap="flat">
            <a:solidFill>
              <a:srgbClr val="3D90BC"/>
            </a:solidFill>
            <a:prstDash val="solid"/>
            <a:miter/>
          </a:ln>
        </p:spPr>
      </p:sp>
      <p:sp>
        <p:nvSpPr>
          <p:cNvPr id="3" name="Espace réservé des commentaires 2"/>
          <p:cNvSpPr txBox="1">
            <a:spLocks noGrp="1"/>
          </p:cNvSpPr>
          <p:nvPr>
            <p:ph type="body" sz="quarter" idx="1"/>
          </p:nvPr>
        </p:nvSpPr>
        <p:spPr>
          <a:xfrm>
            <a:off x="756000" y="5078520"/>
            <a:ext cx="6047640" cy="4811040"/>
          </a:xfrm>
        </p:spPr>
        <p:txBody>
          <a:bodyPr lIns="0" tIns="0" rIns="0" bIns="0"/>
          <a:lstStyle/>
          <a:p>
            <a:pPr marL="216000" indent="-216000" hangingPunct="0"/>
            <a:endParaRPr lang="fr-FR" sz="2000">
              <a:latin typeface="Liberation Sans" pitchFamily="18"/>
            </a:endParaRPr>
          </a:p>
        </p:txBody>
      </p:sp>
    </p:spTree>
    <p:extLst>
      <p:ext uri="{BB962C8B-B14F-4D97-AF65-F5344CB8AC3E}">
        <p14:creationId xmlns:p14="http://schemas.microsoft.com/office/powerpoint/2010/main" val="1044864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1440" tIns="45720" rIns="91440" bIns="45720" anchor="t" anchorCtr="0">
            <a:noAutofit/>
          </a:bodyPr>
          <a:lstStyle/>
          <a:p>
            <a:pPr lvl="0"/>
            <a:fld id="{E1420B71-14BA-41C6-A318-7233D3CA9F18}" type="datetime1">
              <a:rPr lang="fr-FR"/>
              <a:pPr lvl="0"/>
              <a:t>08/11/2023</a:t>
            </a:fld>
            <a:endParaRPr lang="fr-FR"/>
          </a:p>
        </p:txBody>
      </p:sp>
      <p:sp>
        <p:nvSpPr>
          <p:cNvPr id="7" name="Espace réservé du numéro de diapositive 6"/>
          <p:cNvSpPr txBox="1">
            <a:spLocks noGrp="1"/>
          </p:cNvSpPr>
          <p:nvPr>
            <p:ph type="sldNum" sz="quarter" idx="5"/>
          </p:nvPr>
        </p:nvSpPr>
        <p:spPr>
          <a:ln/>
        </p:spPr>
        <p:txBody>
          <a:bodyPr wrap="square" lIns="91440" tIns="45720" rIns="91440" bIns="45720" anchor="b" anchorCtr="0">
            <a:noAutofit/>
          </a:bodyPr>
          <a:lstStyle/>
          <a:p>
            <a:pPr lvl="0"/>
            <a:fld id="{E6E8B28F-A3A0-42A0-B2AF-BCB70F85FED4}" type="slidenum">
              <a:t>10</a:t>
            </a:fld>
            <a:endParaRPr lang="fr-FR"/>
          </a:p>
        </p:txBody>
      </p:sp>
      <p:sp>
        <p:nvSpPr>
          <p:cNvPr id="2" name="Espace réservé de l'image des diapositives 1"/>
          <p:cNvSpPr>
            <a:spLocks noGrp="1" noRot="1" noChangeAspect="1" noResize="1"/>
          </p:cNvSpPr>
          <p:nvPr>
            <p:ph type="sldImg"/>
          </p:nvPr>
        </p:nvSpPr>
        <p:spPr>
          <a:xfrm>
            <a:off x="382588" y="685800"/>
            <a:ext cx="6092825" cy="3429000"/>
          </a:xfrm>
          <a:solidFill>
            <a:srgbClr val="56C5FF"/>
          </a:solidFill>
          <a:ln w="12600" cap="flat">
            <a:solidFill>
              <a:srgbClr val="3D90BC"/>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Liberation Sans" pitchFamily="18"/>
            </a:endParaRPr>
          </a:p>
        </p:txBody>
      </p:sp>
    </p:spTree>
    <p:extLst>
      <p:ext uri="{BB962C8B-B14F-4D97-AF65-F5344CB8AC3E}">
        <p14:creationId xmlns:p14="http://schemas.microsoft.com/office/powerpoint/2010/main" val="14524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1440" tIns="45720" rIns="91440" bIns="45720" anchor="t" anchorCtr="0">
            <a:noAutofit/>
          </a:bodyPr>
          <a:lstStyle/>
          <a:p>
            <a:pPr lvl="0"/>
            <a:fld id="{E1420B71-14BA-41C6-A318-7233D3CA9F18}" type="datetime1">
              <a:rPr lang="fr-FR"/>
              <a:pPr lvl="0"/>
              <a:t>08/11/2023</a:t>
            </a:fld>
            <a:endParaRPr lang="fr-FR"/>
          </a:p>
        </p:txBody>
      </p:sp>
      <p:sp>
        <p:nvSpPr>
          <p:cNvPr id="7" name="Espace réservé du numéro de diapositive 6"/>
          <p:cNvSpPr txBox="1">
            <a:spLocks noGrp="1"/>
          </p:cNvSpPr>
          <p:nvPr>
            <p:ph type="sldNum" sz="quarter" idx="5"/>
          </p:nvPr>
        </p:nvSpPr>
        <p:spPr>
          <a:ln/>
        </p:spPr>
        <p:txBody>
          <a:bodyPr wrap="square" lIns="91440" tIns="45720" rIns="91440" bIns="45720" anchor="b" anchorCtr="0">
            <a:noAutofit/>
          </a:bodyPr>
          <a:lstStyle/>
          <a:p>
            <a:pPr lvl="0"/>
            <a:fld id="{E6E8B28F-A3A0-42A0-B2AF-BCB70F85FED4}" type="slidenum">
              <a:t>11</a:t>
            </a:fld>
            <a:endParaRPr lang="fr-FR"/>
          </a:p>
        </p:txBody>
      </p:sp>
      <p:sp>
        <p:nvSpPr>
          <p:cNvPr id="2" name="Espace réservé de l'image des diapositives 1"/>
          <p:cNvSpPr>
            <a:spLocks noGrp="1" noRot="1" noChangeAspect="1" noResize="1"/>
          </p:cNvSpPr>
          <p:nvPr>
            <p:ph type="sldImg"/>
          </p:nvPr>
        </p:nvSpPr>
        <p:spPr>
          <a:xfrm>
            <a:off x="382588" y="685800"/>
            <a:ext cx="6092825" cy="3429000"/>
          </a:xfrm>
          <a:solidFill>
            <a:srgbClr val="56C5FF"/>
          </a:solidFill>
          <a:ln w="12600" cap="flat">
            <a:solidFill>
              <a:srgbClr val="3D90BC"/>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Liberation Sans" pitchFamily="18"/>
            </a:endParaRPr>
          </a:p>
        </p:txBody>
      </p:sp>
    </p:spTree>
    <p:extLst>
      <p:ext uri="{BB962C8B-B14F-4D97-AF65-F5344CB8AC3E}">
        <p14:creationId xmlns:p14="http://schemas.microsoft.com/office/powerpoint/2010/main" val="217790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1440" tIns="45720" rIns="91440" bIns="45720" anchor="t" anchorCtr="0">
            <a:noAutofit/>
          </a:bodyPr>
          <a:lstStyle/>
          <a:p>
            <a:pPr lvl="0"/>
            <a:fld id="{E1420B71-14BA-41C6-A318-7233D3CA9F18}" type="datetime1">
              <a:rPr lang="fr-FR"/>
              <a:pPr lvl="0"/>
              <a:t>08/11/2023</a:t>
            </a:fld>
            <a:endParaRPr lang="fr-FR"/>
          </a:p>
        </p:txBody>
      </p:sp>
      <p:sp>
        <p:nvSpPr>
          <p:cNvPr id="7" name="Espace réservé du numéro de diapositive 6"/>
          <p:cNvSpPr txBox="1">
            <a:spLocks noGrp="1"/>
          </p:cNvSpPr>
          <p:nvPr>
            <p:ph type="sldNum" sz="quarter" idx="5"/>
          </p:nvPr>
        </p:nvSpPr>
        <p:spPr>
          <a:ln/>
        </p:spPr>
        <p:txBody>
          <a:bodyPr wrap="square" lIns="91440" tIns="45720" rIns="91440" bIns="45720" anchor="b" anchorCtr="0">
            <a:noAutofit/>
          </a:bodyPr>
          <a:lstStyle/>
          <a:p>
            <a:pPr lvl="0"/>
            <a:fld id="{E6E8B28F-A3A0-42A0-B2AF-BCB70F85FED4}" type="slidenum">
              <a:t>12</a:t>
            </a:fld>
            <a:endParaRPr lang="fr-FR"/>
          </a:p>
        </p:txBody>
      </p:sp>
      <p:sp>
        <p:nvSpPr>
          <p:cNvPr id="2" name="Espace réservé de l'image des diapositives 1"/>
          <p:cNvSpPr>
            <a:spLocks noGrp="1" noRot="1" noChangeAspect="1" noResize="1"/>
          </p:cNvSpPr>
          <p:nvPr>
            <p:ph type="sldImg"/>
          </p:nvPr>
        </p:nvSpPr>
        <p:spPr>
          <a:xfrm>
            <a:off x="382588" y="685800"/>
            <a:ext cx="6092825" cy="3429000"/>
          </a:xfrm>
          <a:solidFill>
            <a:srgbClr val="56C5FF"/>
          </a:solidFill>
          <a:ln w="12600" cap="flat">
            <a:solidFill>
              <a:srgbClr val="3D90BC"/>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Liberation Sans" pitchFamily="18"/>
            </a:endParaRPr>
          </a:p>
        </p:txBody>
      </p:sp>
    </p:spTree>
    <p:extLst>
      <p:ext uri="{BB962C8B-B14F-4D97-AF65-F5344CB8AC3E}">
        <p14:creationId xmlns:p14="http://schemas.microsoft.com/office/powerpoint/2010/main" val="322202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1440" tIns="45720" rIns="91440" bIns="45720" anchor="t" anchorCtr="0">
            <a:noAutofit/>
          </a:bodyPr>
          <a:lstStyle/>
          <a:p>
            <a:pPr lvl="0"/>
            <a:fld id="{E1420B71-14BA-41C6-A318-7233D3CA9F18}" type="datetime1">
              <a:rPr lang="fr-FR"/>
              <a:pPr lvl="0"/>
              <a:t>08/11/2023</a:t>
            </a:fld>
            <a:endParaRPr lang="fr-FR"/>
          </a:p>
        </p:txBody>
      </p:sp>
      <p:sp>
        <p:nvSpPr>
          <p:cNvPr id="7" name="Espace réservé du numéro de diapositive 6"/>
          <p:cNvSpPr txBox="1">
            <a:spLocks noGrp="1"/>
          </p:cNvSpPr>
          <p:nvPr>
            <p:ph type="sldNum" sz="quarter" idx="5"/>
          </p:nvPr>
        </p:nvSpPr>
        <p:spPr>
          <a:ln/>
        </p:spPr>
        <p:txBody>
          <a:bodyPr wrap="square" lIns="91440" tIns="45720" rIns="91440" bIns="45720" anchor="b" anchorCtr="0">
            <a:noAutofit/>
          </a:bodyPr>
          <a:lstStyle/>
          <a:p>
            <a:pPr lvl="0"/>
            <a:fld id="{E6E8B28F-A3A0-42A0-B2AF-BCB70F85FED4}" type="slidenum">
              <a:t>13</a:t>
            </a:fld>
            <a:endParaRPr lang="fr-FR"/>
          </a:p>
        </p:txBody>
      </p:sp>
      <p:sp>
        <p:nvSpPr>
          <p:cNvPr id="2" name="Espace réservé de l'image des diapositives 1"/>
          <p:cNvSpPr>
            <a:spLocks noGrp="1" noRot="1" noChangeAspect="1" noResize="1"/>
          </p:cNvSpPr>
          <p:nvPr>
            <p:ph type="sldImg"/>
          </p:nvPr>
        </p:nvSpPr>
        <p:spPr>
          <a:xfrm>
            <a:off x="382588" y="685800"/>
            <a:ext cx="6092825" cy="3429000"/>
          </a:xfrm>
          <a:solidFill>
            <a:srgbClr val="56C5FF"/>
          </a:solidFill>
          <a:ln w="12600" cap="flat">
            <a:solidFill>
              <a:srgbClr val="3D90BC"/>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Liberation Sans" pitchFamily="18"/>
            </a:endParaRPr>
          </a:p>
        </p:txBody>
      </p:sp>
    </p:spTree>
    <p:extLst>
      <p:ext uri="{BB962C8B-B14F-4D97-AF65-F5344CB8AC3E}">
        <p14:creationId xmlns:p14="http://schemas.microsoft.com/office/powerpoint/2010/main" val="325190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1440" tIns="45720" rIns="91440" bIns="45720" anchor="t" anchorCtr="0">
            <a:noAutofit/>
          </a:bodyPr>
          <a:lstStyle/>
          <a:p>
            <a:pPr lvl="0"/>
            <a:fld id="{E1420B71-14BA-41C6-A318-7233D3CA9F18}" type="datetime1">
              <a:rPr lang="fr-FR"/>
              <a:pPr lvl="0"/>
              <a:t>08/11/2023</a:t>
            </a:fld>
            <a:endParaRPr lang="fr-FR"/>
          </a:p>
        </p:txBody>
      </p:sp>
      <p:sp>
        <p:nvSpPr>
          <p:cNvPr id="7" name="Espace réservé du numéro de diapositive 6"/>
          <p:cNvSpPr txBox="1">
            <a:spLocks noGrp="1"/>
          </p:cNvSpPr>
          <p:nvPr>
            <p:ph type="sldNum" sz="quarter" idx="5"/>
          </p:nvPr>
        </p:nvSpPr>
        <p:spPr>
          <a:ln/>
        </p:spPr>
        <p:txBody>
          <a:bodyPr wrap="square" lIns="91440" tIns="45720" rIns="91440" bIns="45720" anchor="b" anchorCtr="0">
            <a:noAutofit/>
          </a:bodyPr>
          <a:lstStyle/>
          <a:p>
            <a:pPr lvl="0"/>
            <a:fld id="{63583854-E4A6-4D0D-BB85-BC42E1C0A2B3}" type="slidenum">
              <a:t>2</a:t>
            </a:fld>
            <a:endParaRPr lang="fr-FR"/>
          </a:p>
        </p:txBody>
      </p:sp>
      <p:sp>
        <p:nvSpPr>
          <p:cNvPr id="2" name="Espace réservé de l'image des diapositives 1"/>
          <p:cNvSpPr>
            <a:spLocks noGrp="1" noRot="1" noChangeAspect="1" noResize="1"/>
          </p:cNvSpPr>
          <p:nvPr>
            <p:ph type="sldImg"/>
          </p:nvPr>
        </p:nvSpPr>
        <p:spPr>
          <a:xfrm>
            <a:off x="382588" y="685800"/>
            <a:ext cx="6092825" cy="3429000"/>
          </a:xfrm>
          <a:solidFill>
            <a:srgbClr val="56C5FF"/>
          </a:solidFill>
          <a:ln w="12600" cap="flat">
            <a:solidFill>
              <a:srgbClr val="3D90BC"/>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Liberation Sans" pitchFamily="18"/>
            </a:endParaRPr>
          </a:p>
        </p:txBody>
      </p:sp>
    </p:spTree>
    <p:extLst>
      <p:ext uri="{BB962C8B-B14F-4D97-AF65-F5344CB8AC3E}">
        <p14:creationId xmlns:p14="http://schemas.microsoft.com/office/powerpoint/2010/main" val="45422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1440" tIns="45720" rIns="91440" bIns="45720" anchor="t" anchorCtr="0">
            <a:noAutofit/>
          </a:bodyPr>
          <a:lstStyle/>
          <a:p>
            <a:pPr lvl="0"/>
            <a:fld id="{E1420B71-14BA-41C6-A318-7233D3CA9F18}" type="datetime1">
              <a:rPr lang="fr-FR"/>
              <a:pPr lvl="0"/>
              <a:t>08/11/2023</a:t>
            </a:fld>
            <a:endParaRPr lang="fr-FR"/>
          </a:p>
        </p:txBody>
      </p:sp>
      <p:sp>
        <p:nvSpPr>
          <p:cNvPr id="7" name="Espace réservé du numéro de diapositive 6"/>
          <p:cNvSpPr txBox="1">
            <a:spLocks noGrp="1"/>
          </p:cNvSpPr>
          <p:nvPr>
            <p:ph type="sldNum" sz="quarter" idx="5"/>
          </p:nvPr>
        </p:nvSpPr>
        <p:spPr>
          <a:ln/>
        </p:spPr>
        <p:txBody>
          <a:bodyPr wrap="square" lIns="91440" tIns="45720" rIns="91440" bIns="45720" anchor="b" anchorCtr="0">
            <a:noAutofit/>
          </a:bodyPr>
          <a:lstStyle/>
          <a:p>
            <a:pPr lvl="0"/>
            <a:fld id="{C9DFE5C5-A475-4967-B764-1EFD75EEBB80}" type="slidenum">
              <a:t>3</a:t>
            </a:fld>
            <a:endParaRPr lang="fr-FR"/>
          </a:p>
        </p:txBody>
      </p:sp>
      <p:sp>
        <p:nvSpPr>
          <p:cNvPr id="2" name="Espace réservé de l'image des diapositives 1"/>
          <p:cNvSpPr>
            <a:spLocks noGrp="1" noRot="1" noChangeAspect="1" noResize="1"/>
          </p:cNvSpPr>
          <p:nvPr>
            <p:ph type="sldImg"/>
          </p:nvPr>
        </p:nvSpPr>
        <p:spPr>
          <a:xfrm>
            <a:off x="382588" y="685800"/>
            <a:ext cx="6092825" cy="3429000"/>
          </a:xfrm>
          <a:solidFill>
            <a:srgbClr val="56C5FF"/>
          </a:solidFill>
          <a:ln w="12600" cap="flat">
            <a:solidFill>
              <a:srgbClr val="3D90BC"/>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Liberation Sans" pitchFamily="18"/>
            </a:endParaRPr>
          </a:p>
        </p:txBody>
      </p:sp>
    </p:spTree>
    <p:extLst>
      <p:ext uri="{BB962C8B-B14F-4D97-AF65-F5344CB8AC3E}">
        <p14:creationId xmlns:p14="http://schemas.microsoft.com/office/powerpoint/2010/main" val="316791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1440" tIns="45720" rIns="91440" bIns="45720" anchor="t" anchorCtr="0">
            <a:noAutofit/>
          </a:bodyPr>
          <a:lstStyle/>
          <a:p>
            <a:pPr lvl="0"/>
            <a:fld id="{E1420B71-14BA-41C6-A318-7233D3CA9F18}" type="datetime1">
              <a:rPr lang="fr-FR"/>
              <a:pPr lvl="0"/>
              <a:t>08/11/2023</a:t>
            </a:fld>
            <a:endParaRPr lang="fr-FR"/>
          </a:p>
        </p:txBody>
      </p:sp>
      <p:sp>
        <p:nvSpPr>
          <p:cNvPr id="7" name="Espace réservé du numéro de diapositive 6"/>
          <p:cNvSpPr txBox="1">
            <a:spLocks noGrp="1"/>
          </p:cNvSpPr>
          <p:nvPr>
            <p:ph type="sldNum" sz="quarter" idx="5"/>
          </p:nvPr>
        </p:nvSpPr>
        <p:spPr>
          <a:ln/>
        </p:spPr>
        <p:txBody>
          <a:bodyPr wrap="square" lIns="91440" tIns="45720" rIns="91440" bIns="45720" anchor="b" anchorCtr="0">
            <a:noAutofit/>
          </a:bodyPr>
          <a:lstStyle/>
          <a:p>
            <a:pPr lvl="0"/>
            <a:fld id="{8D4DDFD5-CC99-4E4F-9898-D94BCA3D5CCA}" type="slidenum">
              <a:t>4</a:t>
            </a:fld>
            <a:endParaRPr lang="fr-FR"/>
          </a:p>
        </p:txBody>
      </p:sp>
      <p:sp>
        <p:nvSpPr>
          <p:cNvPr id="2" name="Espace réservé de l'image des diapositives 1"/>
          <p:cNvSpPr>
            <a:spLocks noGrp="1" noRot="1" noChangeAspect="1" noResize="1"/>
          </p:cNvSpPr>
          <p:nvPr>
            <p:ph type="sldImg"/>
          </p:nvPr>
        </p:nvSpPr>
        <p:spPr>
          <a:xfrm>
            <a:off x="382588" y="685800"/>
            <a:ext cx="6092825" cy="3429000"/>
          </a:xfrm>
          <a:solidFill>
            <a:srgbClr val="56C5FF"/>
          </a:solidFill>
          <a:ln w="12600" cap="flat">
            <a:solidFill>
              <a:srgbClr val="3D90BC"/>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Liberation Sans" pitchFamily="18"/>
            </a:endParaRPr>
          </a:p>
        </p:txBody>
      </p:sp>
    </p:spTree>
    <p:extLst>
      <p:ext uri="{BB962C8B-B14F-4D97-AF65-F5344CB8AC3E}">
        <p14:creationId xmlns:p14="http://schemas.microsoft.com/office/powerpoint/2010/main" val="1728613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1440" tIns="45720" rIns="91440" bIns="45720" anchor="t" anchorCtr="0">
            <a:noAutofit/>
          </a:bodyPr>
          <a:lstStyle/>
          <a:p>
            <a:pPr lvl="0"/>
            <a:fld id="{E1420B71-14BA-41C6-A318-7233D3CA9F18}" type="datetime1">
              <a:rPr lang="fr-FR"/>
              <a:pPr lvl="0"/>
              <a:t>08/11/2023</a:t>
            </a:fld>
            <a:endParaRPr lang="fr-FR"/>
          </a:p>
        </p:txBody>
      </p:sp>
      <p:sp>
        <p:nvSpPr>
          <p:cNvPr id="7" name="Espace réservé du numéro de diapositive 6"/>
          <p:cNvSpPr txBox="1">
            <a:spLocks noGrp="1"/>
          </p:cNvSpPr>
          <p:nvPr>
            <p:ph type="sldNum" sz="quarter" idx="5"/>
          </p:nvPr>
        </p:nvSpPr>
        <p:spPr>
          <a:ln/>
        </p:spPr>
        <p:txBody>
          <a:bodyPr wrap="square" lIns="91440" tIns="45720" rIns="91440" bIns="45720" anchor="b" anchorCtr="0">
            <a:noAutofit/>
          </a:bodyPr>
          <a:lstStyle/>
          <a:p>
            <a:pPr lvl="0"/>
            <a:fld id="{E6E8B28F-A3A0-42A0-B2AF-BCB70F85FED4}" type="slidenum">
              <a:t>5</a:t>
            </a:fld>
            <a:endParaRPr lang="fr-FR"/>
          </a:p>
        </p:txBody>
      </p:sp>
      <p:sp>
        <p:nvSpPr>
          <p:cNvPr id="2" name="Espace réservé de l'image des diapositives 1"/>
          <p:cNvSpPr>
            <a:spLocks noGrp="1" noRot="1" noChangeAspect="1" noResize="1"/>
          </p:cNvSpPr>
          <p:nvPr>
            <p:ph type="sldImg"/>
          </p:nvPr>
        </p:nvSpPr>
        <p:spPr>
          <a:xfrm>
            <a:off x="382588" y="685800"/>
            <a:ext cx="6092825" cy="3429000"/>
          </a:xfrm>
          <a:solidFill>
            <a:srgbClr val="56C5FF"/>
          </a:solidFill>
          <a:ln w="12600" cap="flat">
            <a:solidFill>
              <a:srgbClr val="3D90BC"/>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Liberation Sans" pitchFamily="18"/>
            </a:endParaRPr>
          </a:p>
        </p:txBody>
      </p:sp>
    </p:spTree>
    <p:extLst>
      <p:ext uri="{BB962C8B-B14F-4D97-AF65-F5344CB8AC3E}">
        <p14:creationId xmlns:p14="http://schemas.microsoft.com/office/powerpoint/2010/main" val="3596254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1440" tIns="45720" rIns="91440" bIns="45720" anchor="t" anchorCtr="0">
            <a:noAutofit/>
          </a:bodyPr>
          <a:lstStyle/>
          <a:p>
            <a:pPr lvl="0"/>
            <a:fld id="{E1420B71-14BA-41C6-A318-7233D3CA9F18}" type="datetime1">
              <a:rPr lang="fr-FR"/>
              <a:pPr lvl="0"/>
              <a:t>08/11/2023</a:t>
            </a:fld>
            <a:endParaRPr lang="fr-FR"/>
          </a:p>
        </p:txBody>
      </p:sp>
      <p:sp>
        <p:nvSpPr>
          <p:cNvPr id="7" name="Espace réservé du numéro de diapositive 6"/>
          <p:cNvSpPr txBox="1">
            <a:spLocks noGrp="1"/>
          </p:cNvSpPr>
          <p:nvPr>
            <p:ph type="sldNum" sz="quarter" idx="5"/>
          </p:nvPr>
        </p:nvSpPr>
        <p:spPr>
          <a:ln/>
        </p:spPr>
        <p:txBody>
          <a:bodyPr wrap="square" lIns="91440" tIns="45720" rIns="91440" bIns="45720" anchor="b" anchorCtr="0">
            <a:noAutofit/>
          </a:bodyPr>
          <a:lstStyle/>
          <a:p>
            <a:pPr lvl="0"/>
            <a:fld id="{E6E8B28F-A3A0-42A0-B2AF-BCB70F85FED4}" type="slidenum">
              <a:t>6</a:t>
            </a:fld>
            <a:endParaRPr lang="fr-FR"/>
          </a:p>
        </p:txBody>
      </p:sp>
      <p:sp>
        <p:nvSpPr>
          <p:cNvPr id="2" name="Espace réservé de l'image des diapositives 1"/>
          <p:cNvSpPr>
            <a:spLocks noGrp="1" noRot="1" noChangeAspect="1" noResize="1"/>
          </p:cNvSpPr>
          <p:nvPr>
            <p:ph type="sldImg"/>
          </p:nvPr>
        </p:nvSpPr>
        <p:spPr>
          <a:xfrm>
            <a:off x="382588" y="685800"/>
            <a:ext cx="6092825" cy="3429000"/>
          </a:xfrm>
          <a:solidFill>
            <a:srgbClr val="56C5FF"/>
          </a:solidFill>
          <a:ln w="12600" cap="flat">
            <a:solidFill>
              <a:srgbClr val="3D90BC"/>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Liberation Sans" pitchFamily="18"/>
            </a:endParaRPr>
          </a:p>
        </p:txBody>
      </p:sp>
    </p:spTree>
    <p:extLst>
      <p:ext uri="{BB962C8B-B14F-4D97-AF65-F5344CB8AC3E}">
        <p14:creationId xmlns:p14="http://schemas.microsoft.com/office/powerpoint/2010/main" val="93712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1440" tIns="45720" rIns="91440" bIns="45720" anchor="t" anchorCtr="0">
            <a:noAutofit/>
          </a:bodyPr>
          <a:lstStyle/>
          <a:p>
            <a:pPr lvl="0"/>
            <a:fld id="{E1420B71-14BA-41C6-A318-7233D3CA9F18}" type="datetime1">
              <a:rPr lang="fr-FR"/>
              <a:pPr lvl="0"/>
              <a:t>08/11/2023</a:t>
            </a:fld>
            <a:endParaRPr lang="fr-FR"/>
          </a:p>
        </p:txBody>
      </p:sp>
      <p:sp>
        <p:nvSpPr>
          <p:cNvPr id="7" name="Espace réservé du numéro de diapositive 6"/>
          <p:cNvSpPr txBox="1">
            <a:spLocks noGrp="1"/>
          </p:cNvSpPr>
          <p:nvPr>
            <p:ph type="sldNum" sz="quarter" idx="5"/>
          </p:nvPr>
        </p:nvSpPr>
        <p:spPr>
          <a:ln/>
        </p:spPr>
        <p:txBody>
          <a:bodyPr wrap="square" lIns="91440" tIns="45720" rIns="91440" bIns="45720" anchor="b" anchorCtr="0">
            <a:noAutofit/>
          </a:bodyPr>
          <a:lstStyle/>
          <a:p>
            <a:pPr lvl="0"/>
            <a:fld id="{E6E8B28F-A3A0-42A0-B2AF-BCB70F85FED4}" type="slidenum">
              <a:t>7</a:t>
            </a:fld>
            <a:endParaRPr lang="fr-FR"/>
          </a:p>
        </p:txBody>
      </p:sp>
      <p:sp>
        <p:nvSpPr>
          <p:cNvPr id="2" name="Espace réservé de l'image des diapositives 1"/>
          <p:cNvSpPr>
            <a:spLocks noGrp="1" noRot="1" noChangeAspect="1" noResize="1"/>
          </p:cNvSpPr>
          <p:nvPr>
            <p:ph type="sldImg"/>
          </p:nvPr>
        </p:nvSpPr>
        <p:spPr>
          <a:xfrm>
            <a:off x="382588" y="685800"/>
            <a:ext cx="6092825" cy="3429000"/>
          </a:xfrm>
          <a:solidFill>
            <a:srgbClr val="56C5FF"/>
          </a:solidFill>
          <a:ln w="12600" cap="flat">
            <a:solidFill>
              <a:srgbClr val="3D90BC"/>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Liberation Sans" pitchFamily="18"/>
            </a:endParaRPr>
          </a:p>
        </p:txBody>
      </p:sp>
    </p:spTree>
    <p:extLst>
      <p:ext uri="{BB962C8B-B14F-4D97-AF65-F5344CB8AC3E}">
        <p14:creationId xmlns:p14="http://schemas.microsoft.com/office/powerpoint/2010/main" val="263342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1440" tIns="45720" rIns="91440" bIns="45720" anchor="t" anchorCtr="0">
            <a:noAutofit/>
          </a:bodyPr>
          <a:lstStyle/>
          <a:p>
            <a:pPr lvl="0"/>
            <a:fld id="{E1420B71-14BA-41C6-A318-7233D3CA9F18}" type="datetime1">
              <a:rPr lang="fr-FR"/>
              <a:pPr lvl="0"/>
              <a:t>08/11/2023</a:t>
            </a:fld>
            <a:endParaRPr lang="fr-FR"/>
          </a:p>
        </p:txBody>
      </p:sp>
      <p:sp>
        <p:nvSpPr>
          <p:cNvPr id="7" name="Espace réservé du numéro de diapositive 6"/>
          <p:cNvSpPr txBox="1">
            <a:spLocks noGrp="1"/>
          </p:cNvSpPr>
          <p:nvPr>
            <p:ph type="sldNum" sz="quarter" idx="5"/>
          </p:nvPr>
        </p:nvSpPr>
        <p:spPr>
          <a:ln/>
        </p:spPr>
        <p:txBody>
          <a:bodyPr wrap="square" lIns="91440" tIns="45720" rIns="91440" bIns="45720" anchor="b" anchorCtr="0">
            <a:noAutofit/>
          </a:bodyPr>
          <a:lstStyle/>
          <a:p>
            <a:pPr lvl="0"/>
            <a:fld id="{E6E8B28F-A3A0-42A0-B2AF-BCB70F85FED4}" type="slidenum">
              <a:t>8</a:t>
            </a:fld>
            <a:endParaRPr lang="fr-FR"/>
          </a:p>
        </p:txBody>
      </p:sp>
      <p:sp>
        <p:nvSpPr>
          <p:cNvPr id="2" name="Espace réservé de l'image des diapositives 1"/>
          <p:cNvSpPr>
            <a:spLocks noGrp="1" noRot="1" noChangeAspect="1" noResize="1"/>
          </p:cNvSpPr>
          <p:nvPr>
            <p:ph type="sldImg"/>
          </p:nvPr>
        </p:nvSpPr>
        <p:spPr>
          <a:xfrm>
            <a:off x="382588" y="685800"/>
            <a:ext cx="6092825" cy="3429000"/>
          </a:xfrm>
          <a:solidFill>
            <a:srgbClr val="56C5FF"/>
          </a:solidFill>
          <a:ln w="12600" cap="flat">
            <a:solidFill>
              <a:srgbClr val="3D90BC"/>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Liberation Sans" pitchFamily="18"/>
            </a:endParaRPr>
          </a:p>
        </p:txBody>
      </p:sp>
    </p:spTree>
    <p:extLst>
      <p:ext uri="{BB962C8B-B14F-4D97-AF65-F5344CB8AC3E}">
        <p14:creationId xmlns:p14="http://schemas.microsoft.com/office/powerpoint/2010/main" val="1291037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1440" tIns="45720" rIns="91440" bIns="45720" anchor="t" anchorCtr="0">
            <a:noAutofit/>
          </a:bodyPr>
          <a:lstStyle/>
          <a:p>
            <a:pPr lvl="0"/>
            <a:fld id="{E1420B71-14BA-41C6-A318-7233D3CA9F18}" type="datetime1">
              <a:rPr lang="fr-FR"/>
              <a:pPr lvl="0"/>
              <a:t>08/11/2023</a:t>
            </a:fld>
            <a:endParaRPr lang="fr-FR"/>
          </a:p>
        </p:txBody>
      </p:sp>
      <p:sp>
        <p:nvSpPr>
          <p:cNvPr id="7" name="Espace réservé du numéro de diapositive 6"/>
          <p:cNvSpPr txBox="1">
            <a:spLocks noGrp="1"/>
          </p:cNvSpPr>
          <p:nvPr>
            <p:ph type="sldNum" sz="quarter" idx="5"/>
          </p:nvPr>
        </p:nvSpPr>
        <p:spPr>
          <a:ln/>
        </p:spPr>
        <p:txBody>
          <a:bodyPr wrap="square" lIns="91440" tIns="45720" rIns="91440" bIns="45720" anchor="b" anchorCtr="0">
            <a:noAutofit/>
          </a:bodyPr>
          <a:lstStyle/>
          <a:p>
            <a:pPr lvl="0"/>
            <a:fld id="{E6E8B28F-A3A0-42A0-B2AF-BCB70F85FED4}" type="slidenum">
              <a:t>9</a:t>
            </a:fld>
            <a:endParaRPr lang="fr-FR"/>
          </a:p>
        </p:txBody>
      </p:sp>
      <p:sp>
        <p:nvSpPr>
          <p:cNvPr id="2" name="Espace réservé de l'image des diapositives 1"/>
          <p:cNvSpPr>
            <a:spLocks noGrp="1" noRot="1" noChangeAspect="1" noResize="1"/>
          </p:cNvSpPr>
          <p:nvPr>
            <p:ph type="sldImg"/>
          </p:nvPr>
        </p:nvSpPr>
        <p:spPr>
          <a:xfrm>
            <a:off x="382588" y="685800"/>
            <a:ext cx="6092825" cy="3429000"/>
          </a:xfrm>
          <a:solidFill>
            <a:srgbClr val="56C5FF"/>
          </a:solidFill>
          <a:ln w="12600" cap="flat">
            <a:solidFill>
              <a:srgbClr val="3D90BC"/>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Liberation Sans" pitchFamily="18"/>
            </a:endParaRPr>
          </a:p>
        </p:txBody>
      </p:sp>
    </p:spTree>
    <p:extLst>
      <p:ext uri="{BB962C8B-B14F-4D97-AF65-F5344CB8AC3E}">
        <p14:creationId xmlns:p14="http://schemas.microsoft.com/office/powerpoint/2010/main" val="1686246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fr-FR"/>
              <a:t>Modifiez le style du titre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lvl="0"/>
            <a:fld id="{C39F6A7A-5F48-48CA-8B89-C90FBA0E99F8}" type="datetime1">
              <a:rPr lang="fr-FR" smtClean="0"/>
              <a:pPr lvl="0"/>
              <a:t>08/11/2023</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72AC8CD2-265C-4FC5-8B65-2C8CD0FAE6F6}" type="slidenum">
              <a:rPr lang="fr-FR" smtClean="0"/>
              <a:t>‹N°›</a:t>
            </a:fld>
            <a:endParaRPr lang="fr-FR"/>
          </a:p>
        </p:txBody>
      </p:sp>
    </p:spTree>
    <p:extLst>
      <p:ext uri="{BB962C8B-B14F-4D97-AF65-F5344CB8AC3E}">
        <p14:creationId xmlns:p14="http://schemas.microsoft.com/office/powerpoint/2010/main" val="377379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fr-FR"/>
              <a:t>Modifiez le style du titre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pPr lvl="0"/>
            <a:fld id="{C39F6A7A-5F48-48CA-8B89-C90FBA0E99F8}" type="datetime1">
              <a:rPr lang="fr-FR" smtClean="0"/>
              <a:pPr lvl="0"/>
              <a:t>08/11/2023</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72AC8CD2-265C-4FC5-8B65-2C8CD0FAE6F6}" type="slidenum">
              <a:rPr lang="fr-FR" smtClean="0"/>
              <a:t>‹N°›</a:t>
            </a:fld>
            <a:endParaRPr lang="fr-FR"/>
          </a:p>
        </p:txBody>
      </p:sp>
    </p:spTree>
    <p:extLst>
      <p:ext uri="{BB962C8B-B14F-4D97-AF65-F5344CB8AC3E}">
        <p14:creationId xmlns:p14="http://schemas.microsoft.com/office/powerpoint/2010/main" val="188623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fr-FR"/>
              <a:t>Modifiez le style du titre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pPr lvl="0"/>
            <a:fld id="{C39F6A7A-5F48-48CA-8B89-C90FBA0E99F8}" type="datetime1">
              <a:rPr lang="fr-FR" smtClean="0"/>
              <a:pPr lvl="0"/>
              <a:t>08/11/2023</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72AC8CD2-265C-4FC5-8B65-2C8CD0FAE6F6}" type="slidenum">
              <a:rPr lang="fr-FR" smtClean="0"/>
              <a:t>‹N°›</a:t>
            </a:fld>
            <a:endParaRPr lang="fr-FR"/>
          </a:p>
        </p:txBody>
      </p:sp>
    </p:spTree>
    <p:extLst>
      <p:ext uri="{BB962C8B-B14F-4D97-AF65-F5344CB8AC3E}">
        <p14:creationId xmlns:p14="http://schemas.microsoft.com/office/powerpoint/2010/main" val="1714711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fr-FR"/>
              <a:t>Modifiez le style du titre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fr-FR"/>
              <a:t>Modifiez les styles du texte du masque</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pPr lvl="0"/>
            <a:fld id="{C39F6A7A-5F48-48CA-8B89-C90FBA0E99F8}" type="datetime1">
              <a:rPr lang="fr-FR" smtClean="0"/>
              <a:pPr lvl="0"/>
              <a:t>08/11/2023</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72AC8CD2-265C-4FC5-8B65-2C8CD0FAE6F6}" type="slidenum">
              <a:rPr lang="fr-FR" smtClean="0"/>
              <a:t>‹N°›</a:t>
            </a:fld>
            <a:endParaRPr lang="fr-FR"/>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832776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fr-FR"/>
              <a:t>Modifiez le style du titre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lvl="0"/>
            <a:fld id="{C39F6A7A-5F48-48CA-8B89-C90FBA0E99F8}" type="datetime1">
              <a:rPr lang="fr-FR" smtClean="0"/>
              <a:pPr lvl="0"/>
              <a:t>08/11/2023</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72AC8CD2-265C-4FC5-8B65-2C8CD0FAE6F6}" type="slidenum">
              <a:rPr lang="fr-FR" smtClean="0"/>
              <a:t>‹N°›</a:t>
            </a:fld>
            <a:endParaRPr lang="fr-FR"/>
          </a:p>
        </p:txBody>
      </p:sp>
    </p:spTree>
    <p:extLst>
      <p:ext uri="{BB962C8B-B14F-4D97-AF65-F5344CB8AC3E}">
        <p14:creationId xmlns:p14="http://schemas.microsoft.com/office/powerpoint/2010/main" val="1086245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fr-FR"/>
              <a:t>Modifiez le style du titre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Modifiez les styles du texte du masque</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lvl="0"/>
            <a:fld id="{C39F6A7A-5F48-48CA-8B89-C90FBA0E99F8}" type="datetime1">
              <a:rPr lang="fr-FR" smtClean="0"/>
              <a:pPr lvl="0"/>
              <a:t>08/11/2023</a:t>
            </a:fld>
            <a:endParaRPr lang="fr-FR"/>
          </a:p>
        </p:txBody>
      </p:sp>
      <p:sp>
        <p:nvSpPr>
          <p:cNvPr id="4"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72AC8CD2-265C-4FC5-8B65-2C8CD0FAE6F6}" type="slidenum">
              <a:rPr lang="fr-FR" smtClean="0"/>
              <a:t>‹N°›</a:t>
            </a:fld>
            <a:endParaRPr lang="fr-FR"/>
          </a:p>
        </p:txBody>
      </p:sp>
    </p:spTree>
    <p:extLst>
      <p:ext uri="{BB962C8B-B14F-4D97-AF65-F5344CB8AC3E}">
        <p14:creationId xmlns:p14="http://schemas.microsoft.com/office/powerpoint/2010/main" val="2430945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fr-FR"/>
              <a:t>Modifiez le style du titre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Modifiez les styles du texte du masque</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lvl="0"/>
            <a:fld id="{C39F6A7A-5F48-48CA-8B89-C90FBA0E99F8}" type="datetime1">
              <a:rPr lang="fr-FR" smtClean="0"/>
              <a:pPr lvl="0"/>
              <a:t>08/11/2023</a:t>
            </a:fld>
            <a:endParaRPr lang="fr-FR"/>
          </a:p>
        </p:txBody>
      </p:sp>
      <p:sp>
        <p:nvSpPr>
          <p:cNvPr id="4"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72AC8CD2-265C-4FC5-8B65-2C8CD0FAE6F6}" type="slidenum">
              <a:rPr lang="fr-FR" smtClean="0"/>
              <a:t>‹N°›</a:t>
            </a:fld>
            <a:endParaRPr lang="fr-FR"/>
          </a:p>
        </p:txBody>
      </p:sp>
    </p:spTree>
    <p:extLst>
      <p:ext uri="{BB962C8B-B14F-4D97-AF65-F5344CB8AC3E}">
        <p14:creationId xmlns:p14="http://schemas.microsoft.com/office/powerpoint/2010/main" val="2913632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fld id="{BF23F152-33F9-4EC8-8C25-D9F184EE8DB1}" type="datetime1">
              <a:rPr lang="fr-FR" smtClean="0"/>
              <a:pPr lvl="0"/>
              <a:t>08/11/2023</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160DABF3-2E58-448A-B595-C47E7ED5E743}" type="slidenum">
              <a:rPr lang="fr-FR" smtClean="0"/>
              <a:t>‹N°›</a:t>
            </a:fld>
            <a:endParaRPr lang="fr-FR"/>
          </a:p>
        </p:txBody>
      </p:sp>
    </p:spTree>
    <p:extLst>
      <p:ext uri="{BB962C8B-B14F-4D97-AF65-F5344CB8AC3E}">
        <p14:creationId xmlns:p14="http://schemas.microsoft.com/office/powerpoint/2010/main" val="3121132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fld id="{D9FCD27E-B60C-4EF3-A14D-3E44EE66345F}" type="datetime1">
              <a:rPr lang="fr-FR" smtClean="0"/>
              <a:pPr lvl="0"/>
              <a:t>08/11/2023</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8338B53F-5B77-43FF-A159-2CB483FE3472}" type="slidenum">
              <a:rPr lang="fr-FR" smtClean="0"/>
              <a:t>‹N°›</a:t>
            </a:fld>
            <a:endParaRPr lang="fr-FR"/>
          </a:p>
        </p:txBody>
      </p:sp>
    </p:spTree>
    <p:extLst>
      <p:ext uri="{BB962C8B-B14F-4D97-AF65-F5344CB8AC3E}">
        <p14:creationId xmlns:p14="http://schemas.microsoft.com/office/powerpoint/2010/main" val="86854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1065239" y="1828800"/>
            <a:ext cx="8229600" cy="2895479"/>
          </a:xfrm>
        </p:spPr>
        <p:txBody>
          <a:bodyPr/>
          <a:lstStyle>
            <a:lvl1pPr>
              <a:lnSpc>
                <a:spcPct val="80000"/>
              </a:lnSpc>
              <a:defRPr sz="6600"/>
            </a:lvl1pPr>
          </a:lstStyle>
          <a:p>
            <a:pPr lvl="0"/>
            <a:r>
              <a:rPr lang="fr-FR"/>
              <a:t>Modifiez le style du titre</a:t>
            </a:r>
          </a:p>
        </p:txBody>
      </p:sp>
      <p:sp>
        <p:nvSpPr>
          <p:cNvPr id="3" name="Sous-titre 2"/>
          <p:cNvSpPr txBox="1">
            <a:spLocks noGrp="1"/>
          </p:cNvSpPr>
          <p:nvPr>
            <p:ph type="subTitle" idx="1"/>
          </p:nvPr>
        </p:nvSpPr>
        <p:spPr>
          <a:xfrm>
            <a:off x="1065239" y="4800600"/>
            <a:ext cx="8229600" cy="1219320"/>
          </a:xfrm>
        </p:spPr>
        <p:txBody>
          <a:bodyPr/>
          <a:lstStyle>
            <a:lvl1pPr marL="0" indent="0">
              <a:spcBef>
                <a:spcPts val="0"/>
              </a:spcBef>
              <a:buNone/>
              <a:defRPr sz="2000" cap="all" spc="201">
                <a:solidFill>
                  <a:srgbClr val="56C5FF"/>
                </a:solidFill>
              </a:defRPr>
            </a:lvl1pPr>
          </a:lstStyle>
          <a:p>
            <a:pPr lvl="0"/>
            <a:r>
              <a:rPr lang="fr-FR"/>
              <a:t>Modifiez le style des sous-titres du masque</a:t>
            </a:r>
          </a:p>
        </p:txBody>
      </p:sp>
      <p:sp>
        <p:nvSpPr>
          <p:cNvPr id="4" name="Espace réservé du texte 3"/>
          <p:cNvSpPr txBox="1">
            <a:spLocks noGrp="1"/>
          </p:cNvSpPr>
          <p:nvPr>
            <p:ph type="body" idx="4294967295"/>
          </p:nvPr>
        </p:nvSpPr>
        <p:spPr>
          <a:xfrm>
            <a:off x="609120" y="1604520"/>
            <a:ext cx="10969560" cy="3977279"/>
          </a:xfrm>
        </p:spPr>
        <p:txBody>
          <a:bodyPr lIns="0" tIns="0" rIns="0" bIns="0"/>
          <a:lstStyle>
            <a:lvl1pPr hangingPunct="0">
              <a:spcBef>
                <a:spcPts val="1417"/>
              </a:spcBef>
              <a:defRPr sz="3200">
                <a:latin typeface="Liberation Sans" pitchFamily="18"/>
              </a:defRPr>
            </a:lvl1pPr>
          </a:lstStyle>
          <a:p>
            <a:endParaRPr lang="fr-FR"/>
          </a:p>
        </p:txBody>
      </p:sp>
    </p:spTree>
    <p:extLst>
      <p:ext uri="{BB962C8B-B14F-4D97-AF65-F5344CB8AC3E}">
        <p14:creationId xmlns:p14="http://schemas.microsoft.com/office/powerpoint/2010/main" val="314198722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type="title" idx="4294967295"/>
          </p:nvPr>
        </p:nvSpPr>
        <p:spPr>
          <a:xfrm>
            <a:off x="1522440" y="1905120"/>
            <a:ext cx="9134280" cy="4114800"/>
          </a:xfrm>
        </p:spPr>
        <p:txBody>
          <a:bodyPr anchor="t"/>
          <a:lstStyle>
            <a:lvl1pPr marL="223920" indent="-223920">
              <a:spcBef>
                <a:spcPts val="1800"/>
              </a:spcBef>
              <a:buClr>
                <a:srgbClr val="56C5FF"/>
              </a:buClr>
              <a:buSzPct val="100000"/>
              <a:buFont typeface="Arial" pitchFamily="34"/>
              <a:buChar char="•"/>
              <a:defRPr sz="2400" spc="0"/>
            </a:lvl1pPr>
          </a:lstStyle>
          <a:p>
            <a:pPr lvl="0"/>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401C702F-87DC-4D18-9459-0518EA6DE1C2}" type="datetime1">
              <a:rPr lang="fr-FR"/>
              <a:pPr lvl="0"/>
              <a:t>08/11/2023</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BAF771AE-77C5-4AAD-8101-D84DBED1131D}" type="slidenum">
              <a:t>‹N°›</a:t>
            </a:fld>
            <a:endParaRPr lang="fr-FR"/>
          </a:p>
        </p:txBody>
      </p:sp>
      <p:sp>
        <p:nvSpPr>
          <p:cNvPr id="7" name="Espace réservé du contenu 6"/>
          <p:cNvSpPr txBox="1">
            <a:spLocks noGrp="1"/>
          </p:cNvSpPr>
          <p:nvPr>
            <p:ph idx="1"/>
          </p:nvPr>
        </p:nvSpPr>
        <p:spPr>
          <a:xfrm>
            <a:off x="609120" y="1604520"/>
            <a:ext cx="10969560" cy="3977279"/>
          </a:xfrm>
        </p:spPr>
        <p:txBody>
          <a:bodyPr lIns="0" tIns="0" rIns="0" bIns="0"/>
          <a:lstStyle>
            <a:lvl1pPr hangingPunct="0">
              <a:spcBef>
                <a:spcPts val="1417"/>
              </a:spcBef>
              <a:defRPr sz="3200">
                <a:latin typeface="Liberation Sans" pitchFamily="18"/>
              </a:defRPr>
            </a:lvl1pPr>
          </a:lstStyle>
          <a:p>
            <a:endParaRPr lang="fr-FR"/>
          </a:p>
        </p:txBody>
      </p:sp>
    </p:spTree>
    <p:extLst>
      <p:ext uri="{BB962C8B-B14F-4D97-AF65-F5344CB8AC3E}">
        <p14:creationId xmlns:p14="http://schemas.microsoft.com/office/powerpoint/2010/main" val="193931350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pPr lvl="0"/>
            <a:fld id="{C39F6A7A-5F48-48CA-8B89-C90FBA0E99F8}" type="datetime1">
              <a:rPr lang="fr-FR" smtClean="0"/>
              <a:pPr lvl="0"/>
              <a:t>08/11/2023</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72AC8CD2-265C-4FC5-8B65-2C8CD0FAE6F6}" type="slidenum">
              <a:rPr lang="fr-FR" smtClean="0"/>
              <a:t>‹N°›</a:t>
            </a:fld>
            <a:endParaRPr lang="fr-FR"/>
          </a:p>
        </p:txBody>
      </p:sp>
    </p:spTree>
    <p:extLst>
      <p:ext uri="{BB962C8B-B14F-4D97-AF65-F5344CB8AC3E}">
        <p14:creationId xmlns:p14="http://schemas.microsoft.com/office/powerpoint/2010/main" val="380822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fr-FR"/>
              <a:t>Modifiez le style du titre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lvl="0"/>
            <a:fld id="{C39F6A7A-5F48-48CA-8B89-C90FBA0E99F8}" type="datetime1">
              <a:rPr lang="fr-FR" smtClean="0"/>
              <a:pPr lvl="0"/>
              <a:t>08/11/2023</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72AC8CD2-265C-4FC5-8B65-2C8CD0FAE6F6}" type="slidenum">
              <a:rPr lang="fr-FR" smtClean="0"/>
              <a:t>‹N°›</a:t>
            </a:fld>
            <a:endParaRPr lang="fr-FR"/>
          </a:p>
        </p:txBody>
      </p:sp>
    </p:spTree>
    <p:extLst>
      <p:ext uri="{BB962C8B-B14F-4D97-AF65-F5344CB8AC3E}">
        <p14:creationId xmlns:p14="http://schemas.microsoft.com/office/powerpoint/2010/main" val="77891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lvl="0"/>
            <a:fld id="{C39F6A7A-5F48-48CA-8B89-C90FBA0E99F8}" type="datetime1">
              <a:rPr lang="fr-FR" smtClean="0"/>
              <a:pPr lvl="0"/>
              <a:t>08/11/2023</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72AC8CD2-265C-4FC5-8B65-2C8CD0FAE6F6}" type="slidenum">
              <a:rPr lang="fr-FR" smtClean="0"/>
              <a:t>‹N°›</a:t>
            </a:fld>
            <a:endParaRPr lang="fr-FR"/>
          </a:p>
        </p:txBody>
      </p:sp>
    </p:spTree>
    <p:extLst>
      <p:ext uri="{BB962C8B-B14F-4D97-AF65-F5344CB8AC3E}">
        <p14:creationId xmlns:p14="http://schemas.microsoft.com/office/powerpoint/2010/main" val="4122664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lvl="0"/>
            <a:fld id="{C39F6A7A-5F48-48CA-8B89-C90FBA0E99F8}" type="datetime1">
              <a:rPr lang="fr-FR" smtClean="0"/>
              <a:pPr lvl="0"/>
              <a:t>08/11/2023</a:t>
            </a:fld>
            <a:endParaRPr lang="fr-FR"/>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fld id="{72AC8CD2-265C-4FC5-8B65-2C8CD0FAE6F6}" type="slidenum">
              <a:rPr lang="fr-FR" smtClean="0"/>
              <a:t>‹N°›</a:t>
            </a:fld>
            <a:endParaRPr lang="fr-FR"/>
          </a:p>
        </p:txBody>
      </p:sp>
    </p:spTree>
    <p:extLst>
      <p:ext uri="{BB962C8B-B14F-4D97-AF65-F5344CB8AC3E}">
        <p14:creationId xmlns:p14="http://schemas.microsoft.com/office/powerpoint/2010/main" val="122231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pPr lvl="0"/>
            <a:fld id="{C39F6A7A-5F48-48CA-8B89-C90FBA0E99F8}" type="datetime1">
              <a:rPr lang="fr-FR" smtClean="0"/>
              <a:pPr lvl="0"/>
              <a:t>08/11/2023</a:t>
            </a:fld>
            <a:endParaRPr lang="fr-FR"/>
          </a:p>
        </p:txBody>
      </p:sp>
      <p:sp>
        <p:nvSpPr>
          <p:cNvPr id="5" name="Footer Placeholder 3"/>
          <p:cNvSpPr>
            <a:spLocks noGrp="1"/>
          </p:cNvSpPr>
          <p:nvPr>
            <p:ph type="ftr" sz="quarter" idx="11"/>
          </p:nvPr>
        </p:nvSpPr>
        <p:spPr/>
        <p:txBody>
          <a:bodyPr/>
          <a:lstStyle/>
          <a:p>
            <a:pPr lvl="0"/>
            <a:endParaRPr lang="fr-FR"/>
          </a:p>
        </p:txBody>
      </p:sp>
      <p:sp>
        <p:nvSpPr>
          <p:cNvPr id="6" name="Slide Number Placeholder 4"/>
          <p:cNvSpPr>
            <a:spLocks noGrp="1"/>
          </p:cNvSpPr>
          <p:nvPr>
            <p:ph type="sldNum" sz="quarter" idx="12"/>
          </p:nvPr>
        </p:nvSpPr>
        <p:spPr/>
        <p:txBody>
          <a:bodyPr/>
          <a:lstStyle/>
          <a:p>
            <a:pPr lvl="0"/>
            <a:fld id="{72AC8CD2-265C-4FC5-8B65-2C8CD0FAE6F6}" type="slidenum">
              <a:rPr lang="fr-FR" smtClean="0"/>
              <a:t>‹N°›</a:t>
            </a:fld>
            <a:endParaRPr lang="fr-FR"/>
          </a:p>
        </p:txBody>
      </p:sp>
    </p:spTree>
    <p:extLst>
      <p:ext uri="{BB962C8B-B14F-4D97-AF65-F5344CB8AC3E}">
        <p14:creationId xmlns:p14="http://schemas.microsoft.com/office/powerpoint/2010/main" val="370887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lvl="0"/>
            <a:fld id="{81C66211-CA45-472D-AA5B-71A21EB0D26F}" type="datetime1">
              <a:rPr lang="fr-FR" smtClean="0"/>
              <a:pPr lvl="0"/>
              <a:t>08/11/2023</a:t>
            </a:fld>
            <a:endParaRPr lang="fr-FR"/>
          </a:p>
        </p:txBody>
      </p:sp>
      <p:sp>
        <p:nvSpPr>
          <p:cNvPr id="5" name="Footer Placeholder 2"/>
          <p:cNvSpPr>
            <a:spLocks noGrp="1"/>
          </p:cNvSpPr>
          <p:nvPr>
            <p:ph type="ftr" sz="quarter" idx="11"/>
          </p:nvPr>
        </p:nvSpPr>
        <p:spPr/>
        <p:txBody>
          <a:bodyPr/>
          <a:lstStyle/>
          <a:p>
            <a:pPr lvl="0"/>
            <a:endParaRPr lang="fr-FR"/>
          </a:p>
        </p:txBody>
      </p:sp>
      <p:sp>
        <p:nvSpPr>
          <p:cNvPr id="6" name="Slide Number Placeholder 3"/>
          <p:cNvSpPr>
            <a:spLocks noGrp="1"/>
          </p:cNvSpPr>
          <p:nvPr>
            <p:ph type="sldNum" sz="quarter" idx="12"/>
          </p:nvPr>
        </p:nvSpPr>
        <p:spPr/>
        <p:txBody>
          <a:bodyPr/>
          <a:lstStyle/>
          <a:p>
            <a:pPr lvl="0"/>
            <a:fld id="{D7002590-0FAE-456C-A47E-55915D612ABD}" type="slidenum">
              <a:rPr lang="fr-FR" smtClean="0"/>
              <a:t>‹N°›</a:t>
            </a:fld>
            <a:endParaRPr lang="fr-FR"/>
          </a:p>
        </p:txBody>
      </p:sp>
    </p:spTree>
    <p:extLst>
      <p:ext uri="{BB962C8B-B14F-4D97-AF65-F5344CB8AC3E}">
        <p14:creationId xmlns:p14="http://schemas.microsoft.com/office/powerpoint/2010/main" val="202772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fr-FR"/>
              <a:t>Modifiez le style du titre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pPr lvl="0"/>
            <a:fld id="{C39F6A7A-5F48-48CA-8B89-C90FBA0E99F8}" type="datetime1">
              <a:rPr lang="fr-FR" smtClean="0"/>
              <a:pPr lvl="0"/>
              <a:t>08/11/2023</a:t>
            </a:fld>
            <a:endParaRPr lang="fr-FR"/>
          </a:p>
        </p:txBody>
      </p:sp>
      <p:sp>
        <p:nvSpPr>
          <p:cNvPr id="5" name="Footer Placeholder 5"/>
          <p:cNvSpPr>
            <a:spLocks noGrp="1"/>
          </p:cNvSpPr>
          <p:nvPr>
            <p:ph type="ftr" sz="quarter" idx="11"/>
          </p:nvPr>
        </p:nvSpPr>
        <p:spPr/>
        <p:txBody>
          <a:bodyPr/>
          <a:lstStyle/>
          <a:p>
            <a:pPr lvl="0"/>
            <a:endParaRPr lang="fr-FR"/>
          </a:p>
        </p:txBody>
      </p:sp>
      <p:sp>
        <p:nvSpPr>
          <p:cNvPr id="6" name="Slide Number Placeholder 6"/>
          <p:cNvSpPr>
            <a:spLocks noGrp="1"/>
          </p:cNvSpPr>
          <p:nvPr>
            <p:ph type="sldNum" sz="quarter" idx="12"/>
          </p:nvPr>
        </p:nvSpPr>
        <p:spPr/>
        <p:txBody>
          <a:bodyPr/>
          <a:lstStyle/>
          <a:p>
            <a:pPr lvl="0"/>
            <a:fld id="{72AC8CD2-265C-4FC5-8B65-2C8CD0FAE6F6}" type="slidenum">
              <a:rPr lang="fr-FR" smtClean="0"/>
              <a:t>‹N°›</a:t>
            </a:fld>
            <a:endParaRPr lang="fr-FR"/>
          </a:p>
        </p:txBody>
      </p:sp>
    </p:spTree>
    <p:extLst>
      <p:ext uri="{BB962C8B-B14F-4D97-AF65-F5344CB8AC3E}">
        <p14:creationId xmlns:p14="http://schemas.microsoft.com/office/powerpoint/2010/main" val="105688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fr-FR"/>
              <a:t>Modifiez le style du titre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pPr lvl="0"/>
            <a:fld id="{C39F6A7A-5F48-48CA-8B89-C90FBA0E99F8}" type="datetime1">
              <a:rPr lang="fr-FR" smtClean="0"/>
              <a:pPr lvl="0"/>
              <a:t>08/11/2023</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72AC8CD2-265C-4FC5-8B65-2C8CD0FAE6F6}" type="slidenum">
              <a:rPr lang="fr-FR" smtClean="0"/>
              <a:t>‹N°›</a:t>
            </a:fld>
            <a:endParaRPr lang="fr-FR"/>
          </a:p>
        </p:txBody>
      </p:sp>
    </p:spTree>
    <p:extLst>
      <p:ext uri="{BB962C8B-B14F-4D97-AF65-F5344CB8AC3E}">
        <p14:creationId xmlns:p14="http://schemas.microsoft.com/office/powerpoint/2010/main" val="867117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lvl="0"/>
            <a:fld id="{C39F6A7A-5F48-48CA-8B89-C90FBA0E99F8}" type="datetime1">
              <a:rPr lang="fr-FR" smtClean="0"/>
              <a:pPr lvl="0"/>
              <a:t>08/11/2023</a:t>
            </a:fld>
            <a:endParaRPr lang="fr-FR"/>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lvl="0"/>
            <a:endParaRPr lang="fr-FR"/>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pPr lvl="0"/>
            <a:fld id="{72AC8CD2-265C-4FC5-8B65-2C8CD0FAE6F6}" type="slidenum">
              <a:rPr lang="fr-FR" smtClean="0"/>
              <a:t>‹N°›</a:t>
            </a:fld>
            <a:endParaRPr lang="fr-FR"/>
          </a:p>
        </p:txBody>
      </p:sp>
    </p:spTree>
    <p:extLst>
      <p:ext uri="{BB962C8B-B14F-4D97-AF65-F5344CB8AC3E}">
        <p14:creationId xmlns:p14="http://schemas.microsoft.com/office/powerpoint/2010/main" val="5316341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re 2"/>
          <p:cNvSpPr txBox="1">
            <a:spLocks noGrp="1"/>
          </p:cNvSpPr>
          <p:nvPr>
            <p:ph type="ctrTitle"/>
          </p:nvPr>
        </p:nvSpPr>
        <p:spPr>
          <a:xfrm>
            <a:off x="1065239" y="1446663"/>
            <a:ext cx="8773560" cy="5411337"/>
          </a:xfrm>
        </p:spPr>
        <p:txBody>
          <a:bodyPr/>
          <a:lstStyle/>
          <a:p>
            <a:pPr lvl="0" algn="ctr"/>
            <a:r>
              <a:rPr lang="fr-FR" dirty="0"/>
              <a:t>LE BUDGET D’UN EPLE</a:t>
            </a:r>
            <a:br>
              <a:rPr lang="fr-FR" dirty="0"/>
            </a:br>
            <a:br>
              <a:rPr lang="fr-FR" b="1" dirty="0">
                <a:solidFill>
                  <a:srgbClr val="FFFF00"/>
                </a:solidFill>
              </a:rPr>
            </a:br>
            <a:r>
              <a:rPr lang="fr-FR" b="1" dirty="0">
                <a:solidFill>
                  <a:srgbClr val="FFFF00"/>
                </a:solidFill>
              </a:rPr>
              <a:t>Comprendre</a:t>
            </a:r>
            <a:br>
              <a:rPr lang="fr-FR" b="1" dirty="0">
                <a:solidFill>
                  <a:srgbClr val="FFFF00"/>
                </a:solidFill>
              </a:rPr>
            </a:br>
            <a:r>
              <a:rPr lang="fr-FR" b="1" dirty="0">
                <a:solidFill>
                  <a:srgbClr val="FFFF00"/>
                </a:solidFill>
              </a:rPr>
              <a:t> ET</a:t>
            </a:r>
            <a:br>
              <a:rPr lang="fr-FR" b="1" dirty="0">
                <a:solidFill>
                  <a:srgbClr val="FFFF00"/>
                </a:solidFill>
              </a:rPr>
            </a:br>
            <a:r>
              <a:rPr lang="fr-FR" b="1" dirty="0">
                <a:solidFill>
                  <a:srgbClr val="FFFF00"/>
                </a:solidFill>
              </a:rPr>
              <a:t>Agir </a:t>
            </a:r>
          </a:p>
        </p:txBody>
      </p:sp>
      <p:pic>
        <p:nvPicPr>
          <p:cNvPr id="2050" name="Picture 2" descr="Logo-SNEP-FSU"/>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04883" y="179684"/>
            <a:ext cx="2379260" cy="11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3"/>
          <p:cNvGrpSpPr/>
          <p:nvPr/>
        </p:nvGrpSpPr>
        <p:grpSpPr>
          <a:xfrm>
            <a:off x="9252687" y="-79801"/>
            <a:ext cx="2441922" cy="2058726"/>
            <a:chOff x="9252687" y="-79801"/>
            <a:chExt cx="2441922" cy="2058726"/>
          </a:xfrm>
        </p:grpSpPr>
        <p:pic>
          <p:nvPicPr>
            <p:cNvPr id="2051"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2687" y="0"/>
              <a:ext cx="1160554" cy="11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engagés au quotidien_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0409" y="-79801"/>
              <a:ext cx="1404200" cy="205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645943" y="452718"/>
            <a:ext cx="9402274" cy="939354"/>
          </a:xfrm>
        </p:spPr>
        <p:txBody>
          <a:bodyPr/>
          <a:lstStyle/>
          <a:p>
            <a:pPr lvl="0"/>
            <a:r>
              <a:rPr lang="fr-FR" dirty="0"/>
              <a:t>Le Vote du CA</a:t>
            </a:r>
          </a:p>
        </p:txBody>
      </p:sp>
      <p:sp>
        <p:nvSpPr>
          <p:cNvPr id="3" name="Espace réservé du contenu 2"/>
          <p:cNvSpPr txBox="1">
            <a:spLocks noGrp="1"/>
          </p:cNvSpPr>
          <p:nvPr>
            <p:ph idx="1"/>
          </p:nvPr>
        </p:nvSpPr>
        <p:spPr>
          <a:xfrm>
            <a:off x="1126656" y="1392073"/>
            <a:ext cx="9134280" cy="5172500"/>
          </a:xfrm>
        </p:spPr>
        <p:txBody>
          <a:bodyPr lIns="91440" tIns="45720" rIns="91440" bIns="45720">
            <a:normAutofit fontScale="85000" lnSpcReduction="20000"/>
          </a:bodyPr>
          <a:lstStyle/>
          <a:p>
            <a:pPr lvl="0" hangingPunct="1">
              <a:spcBef>
                <a:spcPts val="1800"/>
              </a:spcBef>
              <a:buClr>
                <a:srgbClr val="56C5FF"/>
              </a:buClr>
              <a:buSzPct val="100000"/>
              <a:buFont typeface="Arial" pitchFamily="34"/>
              <a:buChar char="•"/>
            </a:pPr>
            <a:r>
              <a:rPr lang="fr-FR" sz="2400" dirty="0">
                <a:latin typeface="Corbel" pitchFamily="18"/>
              </a:rPr>
              <a:t>Rappelons que le C.A vote durant l’année N, un </a:t>
            </a:r>
            <a:r>
              <a:rPr lang="fr-FR" sz="2400" b="1" dirty="0">
                <a:solidFill>
                  <a:srgbClr val="FFFF00"/>
                </a:solidFill>
                <a:latin typeface="Corbel" pitchFamily="18"/>
              </a:rPr>
              <a:t>budget prévisionnel pour l’année N+1 et que de nombreux ajustements auront probablement lieu</a:t>
            </a:r>
            <a:r>
              <a:rPr lang="fr-FR" sz="2400" dirty="0">
                <a:latin typeface="Corbel" pitchFamily="18"/>
              </a:rPr>
              <a:t>. </a:t>
            </a:r>
          </a:p>
          <a:p>
            <a:pPr lvl="0" hangingPunct="1">
              <a:spcBef>
                <a:spcPts val="1800"/>
              </a:spcBef>
              <a:buClr>
                <a:srgbClr val="56C5FF"/>
              </a:buClr>
              <a:buSzPct val="100000"/>
              <a:buFont typeface="Arial" pitchFamily="34"/>
              <a:buChar char="•"/>
            </a:pPr>
            <a:r>
              <a:rPr lang="fr-FR" sz="2400" dirty="0">
                <a:latin typeface="Corbel" pitchFamily="18"/>
              </a:rPr>
              <a:t>C’est lors du vote du Compte Financier de l’année N+2 (courant Mars-Mai) que sera constaté et validé (ou pas) le budget définitif.</a:t>
            </a:r>
          </a:p>
          <a:p>
            <a:pPr lvl="0" hangingPunct="1">
              <a:spcBef>
                <a:spcPts val="1800"/>
              </a:spcBef>
              <a:buClr>
                <a:srgbClr val="56C5FF"/>
              </a:buClr>
              <a:buSzPct val="100000"/>
              <a:buFont typeface="Arial" pitchFamily="34"/>
              <a:buChar char="•"/>
            </a:pPr>
            <a:r>
              <a:rPr lang="fr-FR" sz="2400" dirty="0">
                <a:latin typeface="Corbel" pitchFamily="18"/>
              </a:rPr>
              <a:t>Le vote du budget prévisionnel doit avoir lieu </a:t>
            </a:r>
            <a:r>
              <a:rPr lang="fr-FR" sz="2400" b="1" dirty="0">
                <a:solidFill>
                  <a:srgbClr val="FFFF00"/>
                </a:solidFill>
                <a:latin typeface="Corbel" pitchFamily="18"/>
              </a:rPr>
              <a:t>avant le 1</a:t>
            </a:r>
            <a:r>
              <a:rPr lang="fr-FR" sz="2400" b="1" baseline="30000" dirty="0">
                <a:solidFill>
                  <a:srgbClr val="FFFF00"/>
                </a:solidFill>
                <a:latin typeface="Corbel" pitchFamily="18"/>
              </a:rPr>
              <a:t>er</a:t>
            </a:r>
            <a:r>
              <a:rPr lang="fr-FR" sz="2400" b="1" dirty="0">
                <a:solidFill>
                  <a:srgbClr val="FFFF00"/>
                </a:solidFill>
                <a:latin typeface="Corbel" pitchFamily="18"/>
              </a:rPr>
              <a:t> décembre</a:t>
            </a:r>
            <a:r>
              <a:rPr lang="fr-FR" sz="2400" dirty="0">
                <a:latin typeface="Corbel" pitchFamily="18"/>
              </a:rPr>
              <a:t>, car le budget n’est exécutoire qu’après un délai d’un mois et il court normalement à partir du 1</a:t>
            </a:r>
            <a:r>
              <a:rPr lang="fr-FR" sz="2400" baseline="30000" dirty="0">
                <a:latin typeface="Corbel" pitchFamily="18"/>
              </a:rPr>
              <a:t>er</a:t>
            </a:r>
            <a:r>
              <a:rPr lang="fr-FR" sz="2400" dirty="0">
                <a:latin typeface="Corbel" pitchFamily="18"/>
              </a:rPr>
              <a:t> janvier.</a:t>
            </a:r>
          </a:p>
          <a:p>
            <a:pPr lvl="0" hangingPunct="1">
              <a:spcBef>
                <a:spcPts val="1800"/>
              </a:spcBef>
              <a:buClr>
                <a:srgbClr val="56C5FF"/>
              </a:buClr>
              <a:buSzPct val="100000"/>
              <a:buFont typeface="Arial" pitchFamily="34"/>
              <a:buChar char="•"/>
            </a:pPr>
            <a:r>
              <a:rPr lang="fr-FR" sz="2400" dirty="0">
                <a:latin typeface="Corbel" pitchFamily="18"/>
              </a:rPr>
              <a:t>Comme tout vote, dans un régime qui se veut démocratique, </a:t>
            </a:r>
            <a:r>
              <a:rPr lang="fr-FR" sz="2400" b="1" dirty="0">
                <a:solidFill>
                  <a:srgbClr val="FFFF00"/>
                </a:solidFill>
                <a:latin typeface="Corbel" pitchFamily="18"/>
              </a:rPr>
              <a:t>il peut approuver ou désapprouver le projet de budget. </a:t>
            </a:r>
          </a:p>
          <a:p>
            <a:pPr lvl="0" hangingPunct="1">
              <a:spcBef>
                <a:spcPts val="1800"/>
              </a:spcBef>
              <a:buClr>
                <a:srgbClr val="56C5FF"/>
              </a:buClr>
              <a:buSzPct val="100000"/>
              <a:buFont typeface="Arial" pitchFamily="34"/>
              <a:buChar char="•"/>
            </a:pPr>
            <a:r>
              <a:rPr lang="fr-FR" sz="2400" dirty="0">
                <a:latin typeface="Corbel" pitchFamily="18"/>
              </a:rPr>
              <a:t>En cas de vote contre le budget, contrairement à certaines idées reçues ou rumeurs (savamment entretenues par l’absence totale de formation des élus au CA sur ces questions …), </a:t>
            </a:r>
            <a:r>
              <a:rPr lang="fr-FR" sz="2400" b="1" u="sng" dirty="0">
                <a:solidFill>
                  <a:srgbClr val="FFFF00"/>
                </a:solidFill>
                <a:latin typeface="Corbel" pitchFamily="18"/>
              </a:rPr>
              <a:t>l’établissement peut et doit fonctionner tant au plan logistique que pédagogique</a:t>
            </a:r>
            <a:r>
              <a:rPr lang="fr-FR" sz="2400" dirty="0">
                <a:latin typeface="Corbel" pitchFamily="18"/>
              </a:rPr>
              <a:t>. Seules les opérations d’investissement (Opération en capital…) peuvent-être bloquées.  </a:t>
            </a:r>
          </a:p>
          <a:p>
            <a:pPr lvl="0" hangingPunct="1">
              <a:spcBef>
                <a:spcPts val="1800"/>
              </a:spcBef>
              <a:buClr>
                <a:srgbClr val="56C5FF"/>
              </a:buClr>
              <a:buSzPct val="100000"/>
              <a:buFont typeface="Arial" pitchFamily="34"/>
              <a:buChar char="•"/>
            </a:pPr>
            <a:r>
              <a:rPr lang="fr-FR" sz="2400" dirty="0">
                <a:latin typeface="Corbel" pitchFamily="18"/>
              </a:rPr>
              <a:t>(Pour plus de détails et d’informations réglementaires sur les conséquences d’un vote contre le budget, voir le kit budget sur le site du </a:t>
            </a:r>
            <a:r>
              <a:rPr lang="fr-FR" sz="2400" dirty="0" err="1">
                <a:latin typeface="Corbel" pitchFamily="18"/>
              </a:rPr>
              <a:t>Snep-Fsu</a:t>
            </a:r>
            <a:r>
              <a:rPr lang="fr-FR" sz="2400" dirty="0">
                <a:latin typeface="Corbel" pitchFamily="18"/>
              </a:rPr>
              <a:t>)</a:t>
            </a:r>
          </a:p>
        </p:txBody>
      </p:sp>
      <p:pic>
        <p:nvPicPr>
          <p:cNvPr id="4" name="Picture 2" descr="Logo-SNEP-FSU"/>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0039" y="33727"/>
            <a:ext cx="1512409" cy="73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e 4"/>
          <p:cNvGrpSpPr/>
          <p:nvPr/>
        </p:nvGrpSpPr>
        <p:grpSpPr>
          <a:xfrm>
            <a:off x="9252687" y="-79801"/>
            <a:ext cx="2441922" cy="2058726"/>
            <a:chOff x="9252687" y="-79801"/>
            <a:chExt cx="2441922" cy="2058726"/>
          </a:xfrm>
        </p:grpSpPr>
        <p:pic>
          <p:nvPicPr>
            <p:cNvPr id="6"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2687" y="0"/>
              <a:ext cx="1160554" cy="11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engagés au quotidien_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0409" y="-79801"/>
              <a:ext cx="1404200" cy="205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2532285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645943" y="288942"/>
            <a:ext cx="8539000" cy="953001"/>
          </a:xfrm>
        </p:spPr>
        <p:txBody>
          <a:bodyPr/>
          <a:lstStyle/>
          <a:p>
            <a:pPr lvl="0" algn="ctr"/>
            <a:r>
              <a:rPr lang="fr-FR" dirty="0"/>
              <a:t>Utilisation du fonds de roulement</a:t>
            </a:r>
          </a:p>
        </p:txBody>
      </p:sp>
      <p:sp>
        <p:nvSpPr>
          <p:cNvPr id="3" name="Espace réservé du contenu 2"/>
          <p:cNvSpPr txBox="1">
            <a:spLocks noGrp="1"/>
          </p:cNvSpPr>
          <p:nvPr>
            <p:ph idx="1"/>
          </p:nvPr>
        </p:nvSpPr>
        <p:spPr>
          <a:xfrm>
            <a:off x="873457" y="1774211"/>
            <a:ext cx="10194877" cy="5281684"/>
          </a:xfrm>
        </p:spPr>
        <p:txBody>
          <a:bodyPr lIns="91440" tIns="45720" rIns="91440" bIns="45720">
            <a:normAutofit fontScale="77500" lnSpcReduction="20000"/>
          </a:bodyPr>
          <a:lstStyle/>
          <a:p>
            <a:pPr lvl="0" hangingPunct="1">
              <a:spcBef>
                <a:spcPts val="1800"/>
              </a:spcBef>
              <a:buClr>
                <a:srgbClr val="56C5FF"/>
              </a:buClr>
              <a:buSzPct val="100000"/>
              <a:buFont typeface="Arial" pitchFamily="34"/>
              <a:buChar char="•"/>
            </a:pPr>
            <a:r>
              <a:rPr lang="fr-FR" sz="2400" dirty="0">
                <a:latin typeface="Corbel" pitchFamily="18"/>
              </a:rPr>
              <a:t>Un établissement scolaire doit conserver un fonds de roulement minimum afin de parer à d’éventuelles dépenses imprévues.</a:t>
            </a:r>
          </a:p>
          <a:p>
            <a:pPr lvl="0" hangingPunct="1">
              <a:spcBef>
                <a:spcPts val="1800"/>
              </a:spcBef>
              <a:buClr>
                <a:srgbClr val="56C5FF"/>
              </a:buClr>
              <a:buSzPct val="100000"/>
              <a:buFont typeface="Arial" pitchFamily="34"/>
              <a:buChar char="•"/>
            </a:pPr>
            <a:r>
              <a:rPr lang="fr-FR" sz="2400" dirty="0">
                <a:latin typeface="Corbel" pitchFamily="18"/>
              </a:rPr>
              <a:t>Toutefois, le montant de ce fonds n’est pas réglementairement défini et il s’avère que selon les (baisses de) finances des collectivités territoriales, le montant conseillé de ce fonds (indiqué en nombre de mois de fonctionnement) peut varier, en général, entre 1/12</a:t>
            </a:r>
            <a:r>
              <a:rPr lang="fr-FR" sz="2400" baseline="30000" dirty="0">
                <a:latin typeface="Corbel" pitchFamily="18"/>
              </a:rPr>
              <a:t>ème</a:t>
            </a:r>
            <a:r>
              <a:rPr lang="fr-FR" sz="2400" dirty="0">
                <a:latin typeface="Corbel" pitchFamily="18"/>
              </a:rPr>
              <a:t> et 3/12</a:t>
            </a:r>
            <a:r>
              <a:rPr lang="fr-FR" sz="2400" baseline="30000" dirty="0">
                <a:latin typeface="Corbel" pitchFamily="18"/>
              </a:rPr>
              <a:t>ème</a:t>
            </a:r>
            <a:r>
              <a:rPr lang="fr-FR" sz="2400" dirty="0">
                <a:latin typeface="Corbel" pitchFamily="18"/>
              </a:rPr>
              <a:t>… </a:t>
            </a:r>
          </a:p>
          <a:p>
            <a:pPr lvl="0" hangingPunct="1">
              <a:spcBef>
                <a:spcPts val="1800"/>
              </a:spcBef>
              <a:buClr>
                <a:srgbClr val="56C5FF"/>
              </a:buClr>
              <a:buSzPct val="100000"/>
              <a:buFont typeface="Arial" pitchFamily="34"/>
              <a:buChar char="•"/>
            </a:pPr>
            <a:r>
              <a:rPr lang="fr-FR" sz="2400" dirty="0">
                <a:latin typeface="Corbel" pitchFamily="18"/>
              </a:rPr>
              <a:t>Il est indispensable de savoir que de nombreuses collectivités (Conseils régionaux, conseils départementaux) ont appliqué une décote de la dotation de fonctionnement aux EPLE en fonction du montant de leurs fonds de roulement. </a:t>
            </a:r>
          </a:p>
          <a:p>
            <a:pPr lvl="0" hangingPunct="1">
              <a:spcBef>
                <a:spcPts val="1800"/>
              </a:spcBef>
              <a:buClr>
                <a:srgbClr val="56C5FF"/>
              </a:buClr>
              <a:buSzPct val="100000"/>
              <a:buFont typeface="Wingdings" panose="05000000000000000000" pitchFamily="2" charset="2"/>
              <a:buChar char="à"/>
            </a:pPr>
            <a:r>
              <a:rPr lang="fr-FR" sz="2400" dirty="0">
                <a:latin typeface="Corbel" pitchFamily="18"/>
              </a:rPr>
              <a:t>Concrètement, certaines équipes pédagogiques qui s’étaient vu refuser par le gestionnaire/Chef d’établissement un prélèvement sur fond de roulement afin d’abonder les crédits pédagogiques ont constaté parfois dès l’année suivante que ce fonds avait été « ponctionné d’office » par la baisse de subvention de la collectivité…</a:t>
            </a:r>
          </a:p>
          <a:p>
            <a:pPr lvl="0" hangingPunct="1">
              <a:spcBef>
                <a:spcPts val="1800"/>
              </a:spcBef>
              <a:buClr>
                <a:srgbClr val="56C5FF"/>
              </a:buClr>
              <a:buSzPct val="100000"/>
              <a:buFont typeface="Wingdings" panose="05000000000000000000" pitchFamily="2" charset="2"/>
              <a:buChar char="à"/>
            </a:pPr>
            <a:r>
              <a:rPr lang="fr-FR" sz="2400" dirty="0">
                <a:latin typeface="Corbel" pitchFamily="18"/>
              </a:rPr>
              <a:t>Sans prôner un prélèvement automatique, il faut tout de même avoir ces éléments en tête </a:t>
            </a:r>
            <a:r>
              <a:rPr lang="fr-FR" sz="2400" b="1" u="sng" dirty="0">
                <a:solidFill>
                  <a:srgbClr val="FFFF00"/>
                </a:solidFill>
                <a:latin typeface="Corbel" pitchFamily="18"/>
              </a:rPr>
              <a:t>et ne pas hésiter une seconde à solliciter un prélèvement</a:t>
            </a:r>
            <a:r>
              <a:rPr lang="fr-FR" sz="2400" dirty="0">
                <a:latin typeface="Corbel" pitchFamily="18"/>
              </a:rPr>
              <a:t> si le fond de roulement est supérieur à 2-3/12</a:t>
            </a:r>
            <a:r>
              <a:rPr lang="fr-FR" sz="2400" baseline="30000" dirty="0">
                <a:latin typeface="Corbel" pitchFamily="18"/>
              </a:rPr>
              <a:t>ème</a:t>
            </a:r>
            <a:r>
              <a:rPr lang="fr-FR" sz="2400" dirty="0">
                <a:latin typeface="Corbel" pitchFamily="18"/>
              </a:rPr>
              <a:t> et si la situation l’exige. Pour cela, il faut déjà</a:t>
            </a:r>
            <a:r>
              <a:rPr lang="fr-FR" sz="2400" b="1" dirty="0">
                <a:solidFill>
                  <a:srgbClr val="FFFF00"/>
                </a:solidFill>
                <a:latin typeface="Corbel" pitchFamily="18"/>
              </a:rPr>
              <a:t> connaitre le montant de ce fonds de roulement…et donc le demander ou le retrouver dans les documents du CA portant sur le compte financier précédent (CA d’Avril-Mai de l’année N)</a:t>
            </a:r>
          </a:p>
          <a:p>
            <a:pPr lvl="0" hangingPunct="1">
              <a:spcBef>
                <a:spcPts val="1800"/>
              </a:spcBef>
              <a:buClr>
                <a:srgbClr val="56C5FF"/>
              </a:buClr>
              <a:buSzPct val="100000"/>
              <a:buFont typeface="Arial" pitchFamily="34"/>
              <a:buChar char="•"/>
            </a:pPr>
            <a:endParaRPr lang="fr-FR" sz="2400" dirty="0">
              <a:latin typeface="Corbel" pitchFamily="18"/>
            </a:endParaRPr>
          </a:p>
          <a:p>
            <a:pPr lvl="0" hangingPunct="1">
              <a:spcBef>
                <a:spcPts val="1800"/>
              </a:spcBef>
              <a:buClr>
                <a:srgbClr val="56C5FF"/>
              </a:buClr>
              <a:buSzPct val="100000"/>
              <a:buFont typeface="Arial" pitchFamily="34"/>
              <a:buChar char="•"/>
            </a:pPr>
            <a:endParaRPr lang="fr-FR" sz="2400" dirty="0">
              <a:latin typeface="Corbel" pitchFamily="18"/>
            </a:endParaRPr>
          </a:p>
        </p:txBody>
      </p:sp>
      <p:pic>
        <p:nvPicPr>
          <p:cNvPr id="4" name="Picture 2" descr="Logo-SNEP-FSU"/>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18279" y="33727"/>
            <a:ext cx="1512409" cy="73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e 4"/>
          <p:cNvGrpSpPr/>
          <p:nvPr/>
        </p:nvGrpSpPr>
        <p:grpSpPr>
          <a:xfrm>
            <a:off x="9320927" y="-79801"/>
            <a:ext cx="2441922" cy="2058726"/>
            <a:chOff x="9252687" y="-79801"/>
            <a:chExt cx="2441922" cy="2058726"/>
          </a:xfrm>
        </p:grpSpPr>
        <p:pic>
          <p:nvPicPr>
            <p:cNvPr id="6"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2687" y="0"/>
              <a:ext cx="1160554" cy="11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engagés au quotidien_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0409" y="-79801"/>
              <a:ext cx="1404200" cy="205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9373313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lgn="ctr"/>
            <a:r>
              <a:rPr lang="fr-FR" dirty="0"/>
              <a:t>Intérêt des lignes par discipline</a:t>
            </a:r>
          </a:p>
        </p:txBody>
      </p:sp>
      <p:sp>
        <p:nvSpPr>
          <p:cNvPr id="3" name="Espace réservé du contenu 2"/>
          <p:cNvSpPr txBox="1">
            <a:spLocks noGrp="1"/>
          </p:cNvSpPr>
          <p:nvPr>
            <p:ph idx="1"/>
          </p:nvPr>
        </p:nvSpPr>
        <p:spPr>
          <a:xfrm>
            <a:off x="477674" y="1468391"/>
            <a:ext cx="11041038" cy="5123478"/>
          </a:xfrm>
        </p:spPr>
        <p:txBody>
          <a:bodyPr lIns="91440" tIns="45720" rIns="91440" bIns="45720">
            <a:normAutofit fontScale="70000" lnSpcReduction="20000"/>
          </a:bodyPr>
          <a:lstStyle/>
          <a:p>
            <a:pPr lvl="0" hangingPunct="1">
              <a:spcBef>
                <a:spcPts val="1800"/>
              </a:spcBef>
              <a:buClr>
                <a:srgbClr val="56C5FF"/>
              </a:buClr>
              <a:buSzPct val="100000"/>
              <a:buFont typeface="Arial" pitchFamily="34"/>
              <a:buChar char="•"/>
            </a:pPr>
            <a:r>
              <a:rPr lang="fr-FR" sz="2400" dirty="0">
                <a:latin typeface="Corbel" pitchFamily="18"/>
              </a:rPr>
              <a:t>Sans trop savoir pourquoi (enfin, on a bien une idée mais on préfère vous laisser vous faire la vôtre…), certaines équipes de directions-gestionnaires ont pris prétexte de la RCBC (Réforme du cadre budgétaire en 2012) ou de l’existence de projets pour </a:t>
            </a:r>
            <a:r>
              <a:rPr lang="fr-FR" sz="2400" u="sng" dirty="0">
                <a:solidFill>
                  <a:srgbClr val="FFFF00"/>
                </a:solidFill>
                <a:latin typeface="Corbel" pitchFamily="18"/>
              </a:rPr>
              <a:t>supprimer tout ou une partie des lignes budgétaires affectées aux disciplines d’enseignement</a:t>
            </a:r>
            <a:r>
              <a:rPr lang="fr-FR" sz="2400" dirty="0">
                <a:latin typeface="Corbel" pitchFamily="18"/>
              </a:rPr>
              <a:t>…</a:t>
            </a:r>
          </a:p>
          <a:p>
            <a:pPr lvl="0" hangingPunct="1">
              <a:spcBef>
                <a:spcPts val="1800"/>
              </a:spcBef>
              <a:buClr>
                <a:srgbClr val="56C5FF"/>
              </a:buClr>
              <a:buSzPct val="100000"/>
              <a:buFont typeface="Arial" pitchFamily="34"/>
              <a:buChar char="•"/>
            </a:pPr>
            <a:r>
              <a:rPr lang="fr-FR" sz="2400" b="1" dirty="0">
                <a:solidFill>
                  <a:srgbClr val="FFFF00"/>
                </a:solidFill>
                <a:latin typeface="Corbel" pitchFamily="18"/>
              </a:rPr>
              <a:t>On a cherché longtemps et on n’a trouvé aucune trace réglementaire qui empêchait d’indiquer des lignes budgétaires par discipline </a:t>
            </a:r>
            <a:r>
              <a:rPr lang="fr-FR" sz="2400" i="1" dirty="0">
                <a:latin typeface="Corbel" pitchFamily="18"/>
              </a:rPr>
              <a:t>(voir l’article spécial sur cette question dans le kit Budget)</a:t>
            </a:r>
            <a:r>
              <a:rPr lang="fr-FR" sz="2400" dirty="0">
                <a:latin typeface="Corbel" pitchFamily="18"/>
              </a:rPr>
              <a:t>. Quant à la justification par l’existence de projet, que dire….sinon qu’il y a aussi encore une existence de disciplines…et que l’un n’empêche aucunement l’existence de l’autre…</a:t>
            </a:r>
          </a:p>
          <a:p>
            <a:pPr lvl="0" hangingPunct="1">
              <a:spcBef>
                <a:spcPts val="1800"/>
              </a:spcBef>
              <a:buClr>
                <a:srgbClr val="56C5FF"/>
              </a:buClr>
              <a:buSzPct val="100000"/>
              <a:buFont typeface="Arial" pitchFamily="34"/>
              <a:buChar char="•"/>
            </a:pPr>
            <a:r>
              <a:rPr lang="fr-FR" sz="2400" dirty="0">
                <a:latin typeface="Corbel" pitchFamily="18"/>
              </a:rPr>
              <a:t>Au contraire, les principes officiels d’un budget et ceux ayant conduit à la RCBC (</a:t>
            </a:r>
            <a:r>
              <a:rPr lang="fr-FR" sz="2400" b="1" dirty="0">
                <a:solidFill>
                  <a:srgbClr val="FFFF00"/>
                </a:solidFill>
                <a:latin typeface="Corbel" pitchFamily="18"/>
              </a:rPr>
              <a:t>Sincérité, transparence, clarté, lisibilité…</a:t>
            </a:r>
            <a:r>
              <a:rPr lang="fr-FR" sz="2400" dirty="0">
                <a:latin typeface="Corbel" pitchFamily="18"/>
              </a:rPr>
              <a:t>) amènent à avoir des lignes budgétaires claires par discipline. Alors qu’il est quotidiennement fait appel à la responsabilité et au contrôle des dépenses publiques, certains prônent l’absence d’un montant maximum disponible…</a:t>
            </a:r>
          </a:p>
          <a:p>
            <a:pPr lvl="0" hangingPunct="1">
              <a:spcBef>
                <a:spcPts val="1800"/>
              </a:spcBef>
              <a:buClr>
                <a:srgbClr val="56C5FF"/>
              </a:buClr>
              <a:buSzPct val="100000"/>
              <a:buFont typeface="Wingdings" panose="05000000000000000000" pitchFamily="2" charset="2"/>
              <a:buChar char="à"/>
            </a:pPr>
            <a:r>
              <a:rPr lang="fr-FR" sz="2400" dirty="0">
                <a:latin typeface="Corbel" pitchFamily="18"/>
                <a:sym typeface="Wingdings" panose="05000000000000000000" pitchFamily="2" charset="2"/>
              </a:rPr>
              <a:t>Donc à moins qu’il soit désormais possible de faire ses courses sans savoir combien on peut dépenser, il apparait totalement invraisemblable, pour ne pas dire irresponsable, de refuser la notification de lignes budgétaires par discipline. D’autant plus que sans montant clairement affiché, </a:t>
            </a:r>
            <a:r>
              <a:rPr lang="fr-FR" sz="2400" b="1" dirty="0">
                <a:solidFill>
                  <a:srgbClr val="FFFF00"/>
                </a:solidFill>
                <a:latin typeface="Corbel" pitchFamily="18"/>
                <a:sym typeface="Wingdings" panose="05000000000000000000" pitchFamily="2" charset="2"/>
              </a:rPr>
              <a:t>on peut vite tomber dans une gestion  très opaque et décidée au bon vouloir de la direction, en excluant ainsi toute présentation/explication à la représentation démocratique de l’établissement (Personnels, Usagers…).</a:t>
            </a:r>
          </a:p>
          <a:p>
            <a:pPr lvl="0" hangingPunct="1">
              <a:spcBef>
                <a:spcPts val="1800"/>
              </a:spcBef>
              <a:buClr>
                <a:srgbClr val="56C5FF"/>
              </a:buClr>
              <a:buSzPct val="100000"/>
              <a:buFont typeface="Wingdings" panose="05000000000000000000" pitchFamily="2" charset="2"/>
              <a:buChar char="à"/>
            </a:pPr>
            <a:r>
              <a:rPr lang="fr-FR" sz="2400" dirty="0">
                <a:latin typeface="Corbel" pitchFamily="18"/>
                <a:sym typeface="Wingdings" panose="05000000000000000000" pitchFamily="2" charset="2"/>
              </a:rPr>
              <a:t>Il peut s’agir parfois tout simplement d’une méconnaissance du cadre, auquel cas </a:t>
            </a:r>
            <a:r>
              <a:rPr lang="fr-FR" sz="2400" b="1" dirty="0">
                <a:solidFill>
                  <a:srgbClr val="FFFF00"/>
                </a:solidFill>
                <a:latin typeface="Corbel" pitchFamily="18"/>
                <a:sym typeface="Wingdings" panose="05000000000000000000" pitchFamily="2" charset="2"/>
              </a:rPr>
              <a:t>nous pouvons proposer un cadre valable pour l’EPS mais facilement déclinable pour toutes les autres disciplines.</a:t>
            </a:r>
            <a:endParaRPr lang="fr-FR" sz="2400" b="1" dirty="0">
              <a:solidFill>
                <a:srgbClr val="FFFF00"/>
              </a:solidFill>
              <a:latin typeface="Corbel" pitchFamily="18"/>
            </a:endParaRPr>
          </a:p>
        </p:txBody>
      </p:sp>
      <p:pic>
        <p:nvPicPr>
          <p:cNvPr id="4" name="Picture 2" descr="Logo-SNEP-FSU"/>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0039" y="33727"/>
            <a:ext cx="1512409" cy="73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e 4"/>
          <p:cNvGrpSpPr/>
          <p:nvPr/>
        </p:nvGrpSpPr>
        <p:grpSpPr>
          <a:xfrm>
            <a:off x="9562504" y="-68808"/>
            <a:ext cx="2441922" cy="2058726"/>
            <a:chOff x="9252687" y="-79801"/>
            <a:chExt cx="2441922" cy="2058726"/>
          </a:xfrm>
        </p:grpSpPr>
        <p:pic>
          <p:nvPicPr>
            <p:cNvPr id="6"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2687" y="0"/>
              <a:ext cx="1160554" cy="11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engagés au quotidien_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0409" y="-79801"/>
              <a:ext cx="1404200" cy="205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113775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683952" y="97871"/>
            <a:ext cx="7447231" cy="1284200"/>
          </a:xfrm>
        </p:spPr>
        <p:txBody>
          <a:bodyPr/>
          <a:lstStyle/>
          <a:p>
            <a:pPr lvl="0" algn="ctr"/>
            <a:r>
              <a:rPr lang="fr-FR" dirty="0"/>
              <a:t>Exemple de nomenclature pour l’EPS </a:t>
            </a:r>
            <a:r>
              <a:rPr lang="fr-FR" sz="1800" dirty="0"/>
              <a:t>(à décliner pour les autres disciplines)</a:t>
            </a:r>
            <a:endParaRPr lang="fr-FR" dirty="0"/>
          </a:p>
        </p:txBody>
      </p:sp>
      <p:sp>
        <p:nvSpPr>
          <p:cNvPr id="3" name="Espace réservé du contenu 2"/>
          <p:cNvSpPr txBox="1">
            <a:spLocks noGrp="1"/>
          </p:cNvSpPr>
          <p:nvPr>
            <p:ph idx="1"/>
          </p:nvPr>
        </p:nvSpPr>
        <p:spPr>
          <a:xfrm>
            <a:off x="477674" y="2442112"/>
            <a:ext cx="11041038" cy="1944066"/>
          </a:xfrm>
        </p:spPr>
        <p:txBody>
          <a:bodyPr lIns="91440" tIns="45720" rIns="91440" bIns="45720">
            <a:normAutofit fontScale="55000" lnSpcReduction="20000"/>
          </a:bodyPr>
          <a:lstStyle/>
          <a:p>
            <a:pPr marL="0" indent="0">
              <a:lnSpc>
                <a:spcPct val="170000"/>
              </a:lnSpc>
              <a:buNone/>
            </a:pPr>
            <a:r>
              <a:rPr lang="fr-FR" sz="2900" dirty="0"/>
              <a:t>Dans le cadre du service général « </a:t>
            </a:r>
            <a:r>
              <a:rPr lang="fr-FR" sz="2900" b="1" u="sng" dirty="0">
                <a:solidFill>
                  <a:srgbClr val="FFFF00"/>
                </a:solidFill>
              </a:rPr>
              <a:t>Activités Pédagogiques</a:t>
            </a:r>
            <a:r>
              <a:rPr lang="fr-FR" sz="2900" dirty="0"/>
              <a:t> », proposer l’identification d’une </a:t>
            </a:r>
            <a:r>
              <a:rPr lang="fr-FR" sz="2900" b="1" u="sng" dirty="0"/>
              <a:t>ligne budgétaire de dépenses</a:t>
            </a:r>
            <a:r>
              <a:rPr lang="fr-FR" sz="2900" b="1" dirty="0"/>
              <a:t> </a:t>
            </a:r>
            <a:r>
              <a:rPr lang="fr-FR" sz="2900" dirty="0"/>
              <a:t>relative à un « </a:t>
            </a:r>
            <a:r>
              <a:rPr lang="fr-FR" sz="2900" b="1" u="sng" dirty="0">
                <a:solidFill>
                  <a:srgbClr val="FFFF00"/>
                </a:solidFill>
              </a:rPr>
              <a:t>Domaine</a:t>
            </a:r>
            <a:r>
              <a:rPr lang="fr-FR" sz="2900" dirty="0"/>
              <a:t> » «</a:t>
            </a:r>
            <a:r>
              <a:rPr lang="fr-FR" sz="2900" i="1" dirty="0"/>
              <a:t> Activités physiques et sportives</a:t>
            </a:r>
            <a:r>
              <a:rPr lang="fr-FR" sz="2900" dirty="0"/>
              <a:t> » et à des « </a:t>
            </a:r>
            <a:r>
              <a:rPr lang="fr-FR" sz="2900" b="1" u="sng" dirty="0">
                <a:solidFill>
                  <a:srgbClr val="FFFF00"/>
                </a:solidFill>
              </a:rPr>
              <a:t>Activités</a:t>
            </a:r>
            <a:r>
              <a:rPr lang="fr-FR" sz="2900" dirty="0"/>
              <a:t> » précisant et déclinant le cadre qui conditionne et organise  l’enseignement obligatoire et optionnel de l’EPS.</a:t>
            </a:r>
          </a:p>
          <a:p>
            <a:pPr marL="0" indent="0">
              <a:buNone/>
            </a:pPr>
            <a:r>
              <a:rPr lang="fr-FR" sz="2400" dirty="0"/>
              <a:t>Il faut donc intervenir pour:</a:t>
            </a:r>
          </a:p>
        </p:txBody>
      </p:sp>
      <p:grpSp>
        <p:nvGrpSpPr>
          <p:cNvPr id="13" name="Groupe 12"/>
          <p:cNvGrpSpPr/>
          <p:nvPr/>
        </p:nvGrpSpPr>
        <p:grpSpPr>
          <a:xfrm>
            <a:off x="1977557" y="1552226"/>
            <a:ext cx="8013926" cy="889889"/>
            <a:chOff x="1977557" y="1552224"/>
            <a:chExt cx="8013926" cy="705985"/>
          </a:xfrm>
          <a:solidFill>
            <a:schemeClr val="accent1">
              <a:lumMod val="75000"/>
            </a:schemeClr>
          </a:solidFill>
        </p:grpSpPr>
        <p:sp>
          <p:nvSpPr>
            <p:cNvPr id="4" name="AutoShape 2"/>
            <p:cNvSpPr>
              <a:spLocks noChangeArrowheads="1"/>
            </p:cNvSpPr>
            <p:nvPr/>
          </p:nvSpPr>
          <p:spPr bwMode="auto">
            <a:xfrm rot="-5400000">
              <a:off x="5403266" y="864994"/>
              <a:ext cx="624368" cy="2053325"/>
            </a:xfrm>
            <a:prstGeom prst="upDownArrow">
              <a:avLst>
                <a:gd name="adj1" fmla="val 50000"/>
                <a:gd name="adj2" fmla="val 50000"/>
              </a:avLst>
            </a:prstGeom>
            <a:grp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eaVert" wrap="square" lIns="36576" tIns="36576" rIns="36576" bIns="36576" numCol="1" anchor="t" anchorCtr="0" compatLnSpc="1">
              <a:prstTxWarp prst="textNoShape">
                <a:avLst/>
              </a:prstTxWarp>
            </a:bodyPr>
            <a:lstStyle/>
            <a:p>
              <a:endParaRPr lang="fr-FR" sz="3200" b="1"/>
            </a:p>
          </p:txBody>
        </p:sp>
        <p:grpSp>
          <p:nvGrpSpPr>
            <p:cNvPr id="12" name="Groupe 11"/>
            <p:cNvGrpSpPr/>
            <p:nvPr/>
          </p:nvGrpSpPr>
          <p:grpSpPr>
            <a:xfrm>
              <a:off x="1977557" y="1552224"/>
              <a:ext cx="8013926" cy="705985"/>
              <a:chOff x="2154979" y="1306566"/>
              <a:chExt cx="8013926" cy="705985"/>
            </a:xfrm>
            <a:grpFill/>
          </p:grpSpPr>
          <p:sp>
            <p:nvSpPr>
              <p:cNvPr id="5" name="Text Box 3"/>
              <p:cNvSpPr txBox="1">
                <a:spLocks noChangeArrowheads="1"/>
              </p:cNvSpPr>
              <p:nvPr/>
            </p:nvSpPr>
            <p:spPr bwMode="auto">
              <a:xfrm>
                <a:off x="2154979" y="1312687"/>
                <a:ext cx="2738527" cy="699864"/>
              </a:xfrm>
              <a:prstGeom prst="rect">
                <a:avLst/>
              </a:prstGeom>
              <a:grp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effectLst/>
                    <a:latin typeface="Times New Roman" panose="02020603050405020304" pitchFamily="18" charset="0"/>
                  </a:rPr>
                  <a:t>Nos salles de classe, ce sont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effectLst/>
                    <a:latin typeface="Times New Roman" panose="02020603050405020304" pitchFamily="18" charset="0"/>
                  </a:rPr>
                  <a:t>Les livres, ce sont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effectLst/>
                    <a:latin typeface="Times New Roman" panose="02020603050405020304" pitchFamily="18" charset="0"/>
                  </a:rPr>
                  <a:t>Les voyages, les séjours, ce sont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400" b="1" dirty="0">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1" i="0" u="none" strike="noStrike" cap="none" normalizeH="0" baseline="0" dirty="0">
                  <a:ln>
                    <a:noFill/>
                  </a:ln>
                  <a:effectLst/>
                  <a:latin typeface="Arial" panose="020B0604020202020204" pitchFamily="34" charset="0"/>
                </a:endParaRPr>
              </a:p>
            </p:txBody>
          </p:sp>
          <p:sp>
            <p:nvSpPr>
              <p:cNvPr id="6" name="Text Box 4"/>
              <p:cNvSpPr txBox="1">
                <a:spLocks noChangeArrowheads="1"/>
              </p:cNvSpPr>
              <p:nvPr/>
            </p:nvSpPr>
            <p:spPr bwMode="auto">
              <a:xfrm>
                <a:off x="7004369" y="1306566"/>
                <a:ext cx="3164536" cy="705985"/>
              </a:xfrm>
              <a:prstGeom prst="rect">
                <a:avLst/>
              </a:prstGeom>
              <a:grp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effectLst/>
                    <a:latin typeface="Times New Roman" panose="02020603050405020304" pitchFamily="18" charset="0"/>
                  </a:rPr>
                  <a:t>… les Installations sportives + cars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effectLst/>
                    <a:latin typeface="Times New Roman" panose="02020603050405020304" pitchFamily="18" charset="0"/>
                  </a:rPr>
                  <a:t>… le Matériel pédagogique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effectLst/>
                    <a:latin typeface="Times New Roman" panose="02020603050405020304" pitchFamily="18" charset="0"/>
                  </a:rPr>
                  <a:t>… les stages sportifs  </a:t>
                </a:r>
                <a:endParaRPr kumimoji="0" lang="fr-FR" altLang="fr-FR" sz="3200" b="1" i="0" u="none" strike="noStrike" cap="none" normalizeH="0" baseline="0" dirty="0">
                  <a:ln>
                    <a:noFill/>
                  </a:ln>
                  <a:effectLst/>
                  <a:latin typeface="Arial" panose="020B0604020202020204" pitchFamily="34" charset="0"/>
                </a:endParaRPr>
              </a:p>
            </p:txBody>
          </p:sp>
          <p:sp>
            <p:nvSpPr>
              <p:cNvPr id="7" name="Text Box 5"/>
              <p:cNvSpPr txBox="1">
                <a:spLocks noChangeArrowheads="1"/>
              </p:cNvSpPr>
              <p:nvPr/>
            </p:nvSpPr>
            <p:spPr bwMode="auto">
              <a:xfrm>
                <a:off x="5308980" y="1503838"/>
                <a:ext cx="1201003" cy="277497"/>
              </a:xfrm>
              <a:prstGeom prst="rect">
                <a:avLst/>
              </a:prstGeom>
              <a:grp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FF00"/>
                    </a:solidFill>
                    <a:effectLst/>
                    <a:latin typeface="Arial" panose="020B0604020202020204" pitchFamily="34" charset="0"/>
                  </a:rPr>
                  <a:t>Pour l’EPS</a:t>
                </a:r>
                <a:r>
                  <a:rPr kumimoji="0" lang="fr-FR" altLang="fr-FR" sz="1400" b="1" i="0" u="none" strike="noStrike" cap="none" normalizeH="0" baseline="0" dirty="0">
                    <a:ln>
                      <a:noFill/>
                    </a:ln>
                    <a:effectLst/>
                    <a:latin typeface="Arial" panose="020B0604020202020204" pitchFamily="34" charset="0"/>
                  </a:rPr>
                  <a:t> </a:t>
                </a:r>
                <a:endParaRPr kumimoji="0" lang="fr-FR" altLang="fr-FR" sz="3200" b="1" i="0" u="none" strike="noStrike" cap="none" normalizeH="0" baseline="0" dirty="0">
                  <a:ln>
                    <a:noFill/>
                  </a:ln>
                  <a:effectLst/>
                  <a:latin typeface="Arial" panose="020B0604020202020204" pitchFamily="34" charset="0"/>
                </a:endParaRPr>
              </a:p>
            </p:txBody>
          </p:sp>
        </p:grpSp>
      </p:grpSp>
      <p:pic>
        <p:nvPicPr>
          <p:cNvPr id="8" name="Picture 2" descr="Logo-SNEP-FSU"/>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0039" y="33727"/>
            <a:ext cx="1512409" cy="73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e 8"/>
          <p:cNvGrpSpPr/>
          <p:nvPr/>
        </p:nvGrpSpPr>
        <p:grpSpPr>
          <a:xfrm>
            <a:off x="9252687" y="-79801"/>
            <a:ext cx="2441922" cy="2058726"/>
            <a:chOff x="9252687" y="-79801"/>
            <a:chExt cx="2441922" cy="2058726"/>
          </a:xfrm>
        </p:grpSpPr>
        <p:pic>
          <p:nvPicPr>
            <p:cNvPr id="10"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2687" y="0"/>
              <a:ext cx="1160554" cy="11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engagés au quotidien_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0409" y="-79801"/>
              <a:ext cx="1404200" cy="205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3"/>
          <p:cNvSpPr/>
          <p:nvPr/>
        </p:nvSpPr>
        <p:spPr>
          <a:xfrm>
            <a:off x="477673" y="4846728"/>
            <a:ext cx="9294123" cy="1569660"/>
          </a:xfrm>
          <a:prstGeom prst="rect">
            <a:avLst/>
          </a:prstGeom>
        </p:spPr>
        <p:txBody>
          <a:bodyPr wrap="square">
            <a:spAutoFit/>
          </a:bodyPr>
          <a:lstStyle/>
          <a:p>
            <a:pPr marL="285750" indent="-285750">
              <a:buFont typeface="Wingdings" panose="05000000000000000000" pitchFamily="2" charset="2"/>
              <a:buChar char="q"/>
            </a:pPr>
            <a:r>
              <a:rPr lang="fr-FR" sz="1600" dirty="0"/>
              <a:t>Matériel pédagogique du quotidien: (code proposé: </a:t>
            </a:r>
            <a:r>
              <a:rPr lang="fr-FR" sz="1600" b="1" dirty="0">
                <a:solidFill>
                  <a:srgbClr val="FFFF00"/>
                </a:solidFill>
              </a:rPr>
              <a:t>0EPS</a:t>
            </a:r>
            <a:r>
              <a:rPr lang="fr-FR" sz="1600" dirty="0"/>
              <a:t>)                       </a:t>
            </a:r>
          </a:p>
          <a:p>
            <a:pPr marL="285750" indent="-285750">
              <a:buFont typeface="Wingdings" panose="05000000000000000000" pitchFamily="2" charset="2"/>
              <a:buChar char="q"/>
            </a:pPr>
            <a:r>
              <a:rPr lang="fr-FR" sz="1600" dirty="0"/>
              <a:t>Location piscine (code proposé: </a:t>
            </a:r>
            <a:r>
              <a:rPr lang="fr-FR" sz="1600" b="1" dirty="0">
                <a:solidFill>
                  <a:srgbClr val="FFFF00"/>
                </a:solidFill>
              </a:rPr>
              <a:t>0NATAT</a:t>
            </a:r>
            <a:r>
              <a:rPr lang="fr-FR" sz="1600" dirty="0"/>
              <a:t>)</a:t>
            </a:r>
          </a:p>
          <a:p>
            <a:pPr marL="285750" indent="-285750">
              <a:buFont typeface="Wingdings" panose="05000000000000000000" pitchFamily="2" charset="2"/>
              <a:buChar char="q"/>
            </a:pPr>
            <a:r>
              <a:rPr lang="fr-FR" sz="1600" dirty="0"/>
              <a:t>Location autres installations (code proposé: </a:t>
            </a:r>
            <a:r>
              <a:rPr lang="fr-FR" sz="1600" b="1" dirty="0">
                <a:solidFill>
                  <a:srgbClr val="FFFF00"/>
                </a:solidFill>
              </a:rPr>
              <a:t>0INSTAL</a:t>
            </a:r>
            <a:r>
              <a:rPr lang="fr-FR" sz="1600" dirty="0"/>
              <a:t>)</a:t>
            </a:r>
          </a:p>
          <a:p>
            <a:pPr marL="285750" indent="-285750">
              <a:buFont typeface="Wingdings" panose="05000000000000000000" pitchFamily="2" charset="2"/>
              <a:buChar char="q"/>
            </a:pPr>
            <a:r>
              <a:rPr lang="fr-FR" sz="1600" dirty="0"/>
              <a:t>Location cars (code proposé: </a:t>
            </a:r>
            <a:r>
              <a:rPr lang="fr-FR" sz="1600" b="1" dirty="0">
                <a:solidFill>
                  <a:srgbClr val="FFFF00"/>
                </a:solidFill>
              </a:rPr>
              <a:t>0TRANSP</a:t>
            </a:r>
            <a:r>
              <a:rPr lang="fr-FR" sz="1600" dirty="0"/>
              <a:t>)</a:t>
            </a:r>
          </a:p>
          <a:p>
            <a:pPr marL="285750" indent="-285750">
              <a:buFont typeface="Wingdings" panose="05000000000000000000" pitchFamily="2" charset="2"/>
              <a:buChar char="q"/>
            </a:pPr>
            <a:r>
              <a:rPr lang="fr-FR" sz="1600" dirty="0"/>
              <a:t>Stage sportif (code proposé: </a:t>
            </a:r>
            <a:r>
              <a:rPr lang="fr-FR" sz="1600" b="1" dirty="0">
                <a:solidFill>
                  <a:srgbClr val="FFFF00"/>
                </a:solidFill>
              </a:rPr>
              <a:t>0STAGE</a:t>
            </a:r>
            <a:r>
              <a:rPr lang="fr-FR" sz="1600" dirty="0"/>
              <a:t>)</a:t>
            </a:r>
          </a:p>
          <a:p>
            <a:pPr marL="285750" indent="-285750">
              <a:buFont typeface="Wingdings" panose="05000000000000000000" pitchFamily="2" charset="2"/>
              <a:buChar char="q"/>
            </a:pPr>
            <a:r>
              <a:rPr lang="fr-FR" sz="1600" dirty="0"/>
              <a:t>Abonnement logiciels / revues EPS / Achat livres EPS (code proposé: </a:t>
            </a:r>
            <a:r>
              <a:rPr lang="fr-FR" sz="1600" b="1" dirty="0">
                <a:solidFill>
                  <a:srgbClr val="FFFF00"/>
                </a:solidFill>
              </a:rPr>
              <a:t>0ABNT</a:t>
            </a:r>
            <a:r>
              <a:rPr lang="fr-FR" sz="1600" dirty="0"/>
              <a:t>)</a:t>
            </a:r>
          </a:p>
        </p:txBody>
      </p:sp>
      <p:sp>
        <p:nvSpPr>
          <p:cNvPr id="16" name="Rectangle 15"/>
          <p:cNvSpPr/>
          <p:nvPr/>
        </p:nvSpPr>
        <p:spPr>
          <a:xfrm>
            <a:off x="477673" y="4285429"/>
            <a:ext cx="11559652" cy="338554"/>
          </a:xfrm>
          <a:prstGeom prst="rect">
            <a:avLst/>
          </a:prstGeom>
          <a:solidFill>
            <a:srgbClr val="00B050"/>
          </a:solidFill>
        </p:spPr>
        <p:txBody>
          <a:bodyPr wrap="square">
            <a:spAutoFit/>
          </a:bodyPr>
          <a:lstStyle/>
          <a:p>
            <a:r>
              <a:rPr lang="fr-FR" sz="1600" b="1" u="sng" dirty="0"/>
              <a:t>Créer le domaine</a:t>
            </a:r>
            <a:r>
              <a:rPr lang="fr-FR" sz="1600" dirty="0"/>
              <a:t> «</a:t>
            </a:r>
            <a:r>
              <a:rPr lang="fr-FR" sz="1600" i="1" dirty="0"/>
              <a:t> Activités Physiques et Sportives</a:t>
            </a:r>
            <a:r>
              <a:rPr lang="fr-FR" sz="1600" dirty="0"/>
              <a:t> » ET y </a:t>
            </a:r>
            <a:r>
              <a:rPr lang="fr-FR" sz="1600" b="1" u="sng" dirty="0"/>
              <a:t>Décliner les « activités</a:t>
            </a:r>
            <a:r>
              <a:rPr lang="fr-FR" sz="1600" dirty="0"/>
              <a:t> » contenues dans ce domaine:</a:t>
            </a:r>
          </a:p>
        </p:txBody>
      </p:sp>
    </p:spTree>
    <p:extLst>
      <p:ext uri="{BB962C8B-B14F-4D97-AF65-F5344CB8AC3E}">
        <p14:creationId xmlns:p14="http://schemas.microsoft.com/office/powerpoint/2010/main" val="354751677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itre 12"/>
          <p:cNvSpPr txBox="1">
            <a:spLocks noGrp="1"/>
          </p:cNvSpPr>
          <p:nvPr>
            <p:ph type="title"/>
          </p:nvPr>
        </p:nvSpPr>
        <p:spPr>
          <a:xfrm>
            <a:off x="741477" y="1400583"/>
            <a:ext cx="9402274" cy="1400530"/>
          </a:xfrm>
        </p:spPr>
        <p:txBody>
          <a:bodyPr/>
          <a:lstStyle/>
          <a:p>
            <a:pPr lvl="0"/>
            <a:r>
              <a:rPr lang="fr-FR" dirty="0"/>
              <a:t>Le budget d’un EPLE depuis la RCBC </a:t>
            </a:r>
            <a:r>
              <a:rPr lang="fr-FR" sz="3600" dirty="0"/>
              <a:t>(</a:t>
            </a:r>
            <a:r>
              <a:rPr lang="fr-FR" sz="2800" dirty="0"/>
              <a:t>réforme cadre budgétaire et comptable </a:t>
            </a:r>
            <a:r>
              <a:rPr lang="fr-FR" dirty="0"/>
              <a:t>2012)</a:t>
            </a:r>
          </a:p>
        </p:txBody>
      </p:sp>
      <p:sp>
        <p:nvSpPr>
          <p:cNvPr id="3" name="Espace réservé du contenu 13"/>
          <p:cNvSpPr txBox="1">
            <a:spLocks noGrp="1"/>
          </p:cNvSpPr>
          <p:nvPr>
            <p:ph idx="1"/>
          </p:nvPr>
        </p:nvSpPr>
        <p:spPr>
          <a:xfrm>
            <a:off x="1391649" y="3526799"/>
            <a:ext cx="9134280" cy="1711536"/>
          </a:xfrm>
        </p:spPr>
        <p:txBody>
          <a:bodyPr lIns="91440" tIns="45720" rIns="91440" bIns="45720"/>
          <a:lstStyle/>
          <a:p>
            <a:pPr lvl="0" hangingPunct="1">
              <a:spcBef>
                <a:spcPts val="1800"/>
              </a:spcBef>
              <a:buClr>
                <a:srgbClr val="56C5FF"/>
              </a:buClr>
              <a:buSzPct val="100000"/>
              <a:buFont typeface="Arial" pitchFamily="34"/>
              <a:buChar char="•"/>
            </a:pPr>
            <a:r>
              <a:rPr lang="fr-FR" sz="2400" dirty="0">
                <a:latin typeface="Corbel" pitchFamily="18"/>
              </a:rPr>
              <a:t>Qu’est ce qu’un Budget ?</a:t>
            </a:r>
          </a:p>
          <a:p>
            <a:pPr lvl="0" hangingPunct="1">
              <a:spcBef>
                <a:spcPts val="1800"/>
              </a:spcBef>
              <a:buClr>
                <a:srgbClr val="56C5FF"/>
              </a:buClr>
              <a:buSzPct val="100000"/>
              <a:buFont typeface="Arial" pitchFamily="34"/>
              <a:buChar char="•"/>
            </a:pPr>
            <a:r>
              <a:rPr lang="fr-FR" sz="2400" dirty="0">
                <a:latin typeface="Corbel" pitchFamily="18"/>
              </a:rPr>
              <a:t>Quelle structure budgétaire ?</a:t>
            </a:r>
          </a:p>
          <a:p>
            <a:pPr lvl="0" hangingPunct="1">
              <a:spcBef>
                <a:spcPts val="1800"/>
              </a:spcBef>
              <a:buClr>
                <a:srgbClr val="56C5FF"/>
              </a:buClr>
              <a:buSzPct val="100000"/>
              <a:buFont typeface="Arial" pitchFamily="34"/>
              <a:buChar char="•"/>
            </a:pPr>
            <a:r>
              <a:rPr lang="fr-FR" sz="2400" dirty="0">
                <a:latin typeface="Corbel" pitchFamily="18"/>
              </a:rPr>
              <a:t>Quels points clés à connaître, vérifier. Que proposer ?</a:t>
            </a:r>
          </a:p>
        </p:txBody>
      </p:sp>
      <p:pic>
        <p:nvPicPr>
          <p:cNvPr id="4" name="Picture 2" descr="Logo-SNEP-FSU"/>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04883" y="179684"/>
            <a:ext cx="2379260" cy="11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e 4"/>
          <p:cNvGrpSpPr/>
          <p:nvPr/>
        </p:nvGrpSpPr>
        <p:grpSpPr>
          <a:xfrm>
            <a:off x="9252687" y="-79801"/>
            <a:ext cx="2441922" cy="2058726"/>
            <a:chOff x="9252687" y="-79801"/>
            <a:chExt cx="2441922" cy="2058726"/>
          </a:xfrm>
        </p:grpSpPr>
        <p:pic>
          <p:nvPicPr>
            <p:cNvPr id="6"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2687" y="0"/>
              <a:ext cx="1160554" cy="11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engagés au quotidien_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0409" y="-79801"/>
              <a:ext cx="1404200" cy="205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Titre 12"/>
          <p:cNvSpPr txBox="1">
            <a:spLocks noGrp="1"/>
          </p:cNvSpPr>
          <p:nvPr>
            <p:ph type="title"/>
          </p:nvPr>
        </p:nvSpPr>
        <p:spPr>
          <a:xfrm>
            <a:off x="1522440" y="380880"/>
            <a:ext cx="9144000" cy="815760"/>
          </a:xfrm>
        </p:spPr>
        <p:txBody>
          <a:bodyPr/>
          <a:lstStyle/>
          <a:p>
            <a:pPr lvl="0"/>
            <a:r>
              <a:rPr lang="fr-FR" dirty="0"/>
              <a:t>1/ Qu’est ce qu’un Budget?</a:t>
            </a:r>
          </a:p>
        </p:txBody>
      </p:sp>
      <p:sp>
        <p:nvSpPr>
          <p:cNvPr id="3" name="Espace réservé du contenu 4"/>
          <p:cNvSpPr txBox="1">
            <a:spLocks noGrp="1"/>
          </p:cNvSpPr>
          <p:nvPr>
            <p:ph idx="1"/>
          </p:nvPr>
        </p:nvSpPr>
        <p:spPr>
          <a:xfrm>
            <a:off x="1522440" y="1687961"/>
            <a:ext cx="9134280" cy="4822920"/>
          </a:xfrm>
        </p:spPr>
        <p:txBody>
          <a:bodyPr lIns="91440" tIns="45720" rIns="91440" bIns="45720"/>
          <a:lstStyle/>
          <a:p>
            <a:pPr lvl="0" hangingPunct="1">
              <a:lnSpc>
                <a:spcPct val="80000"/>
              </a:lnSpc>
              <a:spcBef>
                <a:spcPts val="1800"/>
              </a:spcBef>
              <a:buClr>
                <a:srgbClr val="56C5FF"/>
              </a:buClr>
              <a:buSzPct val="100000"/>
              <a:buFont typeface="Arial" pitchFamily="34"/>
              <a:buChar char="•"/>
            </a:pPr>
            <a:r>
              <a:rPr lang="fr-FR" sz="2200" dirty="0">
                <a:latin typeface="Corbel" pitchFamily="18"/>
              </a:rPr>
              <a:t>« C’est l’acte par lequel sont autorisés les dépenses et les recettes »</a:t>
            </a:r>
          </a:p>
          <a:p>
            <a:pPr lvl="0" hangingPunct="1">
              <a:lnSpc>
                <a:spcPct val="80000"/>
              </a:lnSpc>
              <a:spcBef>
                <a:spcPts val="1800"/>
              </a:spcBef>
              <a:buClr>
                <a:srgbClr val="56C5FF"/>
              </a:buClr>
              <a:buSzPct val="100000"/>
              <a:buFont typeface="Arial" pitchFamily="34"/>
              <a:buChar char="•"/>
            </a:pPr>
            <a:r>
              <a:rPr lang="fr-FR" sz="2200" dirty="0">
                <a:latin typeface="Corbel" pitchFamily="18"/>
              </a:rPr>
              <a:t>L’acte budgétaire est avant tout, un acte prévisionnel qui s’établit sur UNE ANNEE CIVILE ( du 01/01 au 31/12)</a:t>
            </a:r>
          </a:p>
          <a:p>
            <a:pPr lvl="0" hangingPunct="1">
              <a:lnSpc>
                <a:spcPct val="80000"/>
              </a:lnSpc>
              <a:spcBef>
                <a:spcPts val="1800"/>
              </a:spcBef>
              <a:buClr>
                <a:srgbClr val="56C5FF"/>
              </a:buClr>
              <a:buSzPct val="100000"/>
              <a:buFont typeface="Arial" pitchFamily="34"/>
              <a:buChar char="•"/>
            </a:pPr>
            <a:r>
              <a:rPr lang="fr-FR" sz="2200" dirty="0">
                <a:latin typeface="Corbel" pitchFamily="18"/>
              </a:rPr>
              <a:t>Toutes les recettes et toutes les dépenses doivent être retracées sur un document unique appelé BUDGET PRINCIPAL, à quoi  peuvent s’ajouter des BUDGETS ANNEXES</a:t>
            </a:r>
          </a:p>
          <a:p>
            <a:pPr lvl="0" hangingPunct="1">
              <a:lnSpc>
                <a:spcPct val="80000"/>
              </a:lnSpc>
              <a:spcBef>
                <a:spcPts val="1800"/>
              </a:spcBef>
              <a:buClr>
                <a:srgbClr val="56C5FF"/>
              </a:buClr>
              <a:buSzPct val="100000"/>
              <a:buFont typeface="Arial" pitchFamily="34"/>
              <a:buChar char="•"/>
            </a:pPr>
            <a:r>
              <a:rPr lang="fr-FR" sz="2200" dirty="0">
                <a:latin typeface="Corbel" pitchFamily="18"/>
              </a:rPr>
              <a:t>Le budget doit être présenté en équilibre réel appelé désormais « AUTOFINANCEMENT »</a:t>
            </a:r>
          </a:p>
          <a:p>
            <a:pPr lvl="0" hangingPunct="1">
              <a:lnSpc>
                <a:spcPct val="80000"/>
              </a:lnSpc>
              <a:spcBef>
                <a:spcPts val="1800"/>
              </a:spcBef>
              <a:buClr>
                <a:srgbClr val="56C5FF"/>
              </a:buClr>
              <a:buSzPct val="100000"/>
              <a:buFont typeface="Arial" pitchFamily="34"/>
              <a:buChar char="•"/>
            </a:pPr>
            <a:r>
              <a:rPr lang="fr-FR" sz="2200" dirty="0">
                <a:latin typeface="Corbel" pitchFamily="18"/>
              </a:rPr>
              <a:t>Principes d’équilibre et de sincérité: le budget ne doit souffrir d’aucune majoration ou minoration des dépenses ou recettes qui seraient infondées</a:t>
            </a:r>
          </a:p>
          <a:p>
            <a:pPr lvl="0" hangingPunct="1">
              <a:lnSpc>
                <a:spcPct val="80000"/>
              </a:lnSpc>
              <a:spcBef>
                <a:spcPts val="1800"/>
              </a:spcBef>
              <a:buClr>
                <a:srgbClr val="56C5FF"/>
              </a:buClr>
              <a:buSzPct val="100000"/>
              <a:buFont typeface="Arial" pitchFamily="34"/>
              <a:buChar char="•"/>
            </a:pPr>
            <a:r>
              <a:rPr lang="fr-FR" sz="2200" dirty="0">
                <a:latin typeface="Corbel" pitchFamily="18"/>
              </a:rPr>
              <a:t>Le budget doit être réalisé en prenant en compte le projet d’établissement, du contrat d’objectifs conclu avec l’autorité académique et les orientations fixées par la collectivité de rattachement</a:t>
            </a:r>
          </a:p>
        </p:txBody>
      </p:sp>
      <p:pic>
        <p:nvPicPr>
          <p:cNvPr id="4" name="Picture 2" descr="Logo-SNEP-FSU"/>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0039" y="33727"/>
            <a:ext cx="1512409" cy="73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e 4"/>
          <p:cNvGrpSpPr/>
          <p:nvPr/>
        </p:nvGrpSpPr>
        <p:grpSpPr>
          <a:xfrm>
            <a:off x="9252687" y="-79801"/>
            <a:ext cx="2441922" cy="2058726"/>
            <a:chOff x="9252687" y="-79801"/>
            <a:chExt cx="2441922" cy="2058726"/>
          </a:xfrm>
        </p:grpSpPr>
        <p:pic>
          <p:nvPicPr>
            <p:cNvPr id="6"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2687" y="0"/>
              <a:ext cx="1160554" cy="11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engagés au quotidien_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0409" y="-79801"/>
              <a:ext cx="1404200" cy="205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name="Slide58">
    <p:bg>
      <p:bgRef idx="1003">
        <a:schemeClr val="bg2"/>
      </p:bgRef>
    </p:bg>
    <p:spTree>
      <p:nvGrpSpPr>
        <p:cNvPr id="1" name=""/>
        <p:cNvGrpSpPr/>
        <p:nvPr/>
      </p:nvGrpSpPr>
      <p:grpSpPr>
        <a:xfrm>
          <a:off x="0" y="0"/>
          <a:ext cx="0" cy="0"/>
          <a:chOff x="0" y="0"/>
          <a:chExt cx="0" cy="0"/>
        </a:xfrm>
      </p:grpSpPr>
      <p:sp>
        <p:nvSpPr>
          <p:cNvPr id="2" name="Titre 1"/>
          <p:cNvSpPr txBox="1">
            <a:spLocks noGrp="1"/>
          </p:cNvSpPr>
          <p:nvPr>
            <p:ph type="title"/>
          </p:nvPr>
        </p:nvSpPr>
        <p:spPr>
          <a:xfrm>
            <a:off x="1522440" y="394200"/>
            <a:ext cx="7681680" cy="887759"/>
          </a:xfrm>
        </p:spPr>
        <p:txBody>
          <a:bodyPr/>
          <a:lstStyle/>
          <a:p>
            <a:pPr lvl="0" algn="ctr"/>
            <a:r>
              <a:rPr lang="fr-FR" dirty="0"/>
              <a:t>2/ La structure budgétaire</a:t>
            </a:r>
          </a:p>
        </p:txBody>
      </p:sp>
      <p:grpSp>
        <p:nvGrpSpPr>
          <p:cNvPr id="3" name="Espace réservé du contenu 5"/>
          <p:cNvGrpSpPr/>
          <p:nvPr/>
        </p:nvGrpSpPr>
        <p:grpSpPr>
          <a:xfrm>
            <a:off x="806243" y="1281959"/>
            <a:ext cx="10459800" cy="4985640"/>
            <a:chOff x="680400" y="1320840"/>
            <a:chExt cx="10459800" cy="4985640"/>
          </a:xfrm>
        </p:grpSpPr>
        <p:sp>
          <p:nvSpPr>
            <p:cNvPr id="4" name="Forme libre 3"/>
            <p:cNvSpPr/>
            <p:nvPr/>
          </p:nvSpPr>
          <p:spPr>
            <a:xfrm>
              <a:off x="6809760" y="2220479"/>
              <a:ext cx="2945520" cy="416160"/>
            </a:xfrm>
            <a:custGeom>
              <a:avLst/>
              <a:gdLst>
                <a:gd name="f0" fmla="val w"/>
                <a:gd name="f1" fmla="val h"/>
                <a:gd name="f2" fmla="val 0"/>
                <a:gd name="f3" fmla="val 2945607"/>
                <a:gd name="f4" fmla="val 416249"/>
                <a:gd name="f5" fmla="val 284965"/>
                <a:gd name="f6" fmla="*/ f0 1 2945607"/>
                <a:gd name="f7" fmla="*/ f1 1 416249"/>
                <a:gd name="f8" fmla="val f2"/>
                <a:gd name="f9" fmla="val f3"/>
                <a:gd name="f10" fmla="val f4"/>
                <a:gd name="f11" fmla="+- f10 0 f8"/>
                <a:gd name="f12" fmla="+- f9 0 f8"/>
                <a:gd name="f13" fmla="*/ f12 1 2945607"/>
                <a:gd name="f14" fmla="*/ f11 1 416249"/>
                <a:gd name="f15" fmla="*/ 0 1 f13"/>
                <a:gd name="f16" fmla="*/ 2945607 1 f13"/>
                <a:gd name="f17" fmla="*/ 0 1 f14"/>
                <a:gd name="f18" fmla="*/ 416249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945607" h="416249">
                  <a:moveTo>
                    <a:pt x="f2" y="f2"/>
                  </a:moveTo>
                  <a:lnTo>
                    <a:pt x="f2" y="f5"/>
                  </a:lnTo>
                  <a:lnTo>
                    <a:pt x="f3" y="f5"/>
                  </a:lnTo>
                  <a:lnTo>
                    <a:pt x="f3" y="f4"/>
                  </a:lnTo>
                </a:path>
              </a:pathLst>
            </a:custGeom>
            <a:noFill/>
            <a:ln w="12600" cap="flat">
              <a:solidFill>
                <a:srgbClr val="439DCB"/>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5" name="Forme libre 4"/>
            <p:cNvSpPr/>
            <p:nvPr/>
          </p:nvSpPr>
          <p:spPr>
            <a:xfrm>
              <a:off x="8541720" y="4792320"/>
              <a:ext cx="1732319" cy="464760"/>
            </a:xfrm>
            <a:custGeom>
              <a:avLst/>
              <a:gdLst>
                <a:gd name="f0" fmla="val w"/>
                <a:gd name="f1" fmla="val h"/>
                <a:gd name="f2" fmla="val 0"/>
                <a:gd name="f3" fmla="val 1025850"/>
                <a:gd name="f4" fmla="val 464654"/>
                <a:gd name="f5" fmla="val 333371"/>
                <a:gd name="f6" fmla="*/ f0 1 1025850"/>
                <a:gd name="f7" fmla="*/ f1 1 464654"/>
                <a:gd name="f8" fmla="val f2"/>
                <a:gd name="f9" fmla="val f3"/>
                <a:gd name="f10" fmla="val f4"/>
                <a:gd name="f11" fmla="+- f10 0 f8"/>
                <a:gd name="f12" fmla="+- f9 0 f8"/>
                <a:gd name="f13" fmla="*/ f12 1 1025850"/>
                <a:gd name="f14" fmla="*/ f11 1 464654"/>
                <a:gd name="f15" fmla="*/ 0 1 f13"/>
                <a:gd name="f16" fmla="*/ 1025850 1 f13"/>
                <a:gd name="f17" fmla="*/ 0 1 f14"/>
                <a:gd name="f18" fmla="*/ 464654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025850" h="464654">
                  <a:moveTo>
                    <a:pt x="f2" y="f2"/>
                  </a:moveTo>
                  <a:lnTo>
                    <a:pt x="f2" y="f5"/>
                  </a:lnTo>
                  <a:lnTo>
                    <a:pt x="f3" y="f5"/>
                  </a:lnTo>
                  <a:lnTo>
                    <a:pt x="f3" y="f4"/>
                  </a:lnTo>
                </a:path>
              </a:pathLst>
            </a:custGeom>
            <a:noFill/>
            <a:ln w="12600" cap="flat">
              <a:solidFill>
                <a:srgbClr val="4DB2E7"/>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6" name="Forme libre 5"/>
            <p:cNvSpPr/>
            <p:nvPr/>
          </p:nvSpPr>
          <p:spPr>
            <a:xfrm flipH="1">
              <a:off x="8496001" y="4792320"/>
              <a:ext cx="45719" cy="464760"/>
            </a:xfrm>
            <a:custGeom>
              <a:avLst/>
              <a:gdLst>
                <a:gd name="f0" fmla="val w"/>
                <a:gd name="f1" fmla="val h"/>
                <a:gd name="f2" fmla="val 0"/>
                <a:gd name="f3" fmla="val 706223"/>
                <a:gd name="f4" fmla="val 464654"/>
                <a:gd name="f5" fmla="val 333371"/>
                <a:gd name="f6" fmla="*/ f0 1 706223"/>
                <a:gd name="f7" fmla="*/ f1 1 464654"/>
                <a:gd name="f8" fmla="val f2"/>
                <a:gd name="f9" fmla="val f3"/>
                <a:gd name="f10" fmla="val f4"/>
                <a:gd name="f11" fmla="+- f10 0 f8"/>
                <a:gd name="f12" fmla="+- f9 0 f8"/>
                <a:gd name="f13" fmla="*/ f12 1 706223"/>
                <a:gd name="f14" fmla="*/ f11 1 464654"/>
                <a:gd name="f15" fmla="*/ 0 1 f13"/>
                <a:gd name="f16" fmla="*/ 706223 1 f13"/>
                <a:gd name="f17" fmla="*/ 0 1 f14"/>
                <a:gd name="f18" fmla="*/ 464654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706223" h="464654">
                  <a:moveTo>
                    <a:pt x="f3" y="f2"/>
                  </a:moveTo>
                  <a:lnTo>
                    <a:pt x="f3" y="f5"/>
                  </a:lnTo>
                  <a:lnTo>
                    <a:pt x="f2" y="f5"/>
                  </a:lnTo>
                  <a:lnTo>
                    <a:pt x="f2" y="f4"/>
                  </a:lnTo>
                </a:path>
              </a:pathLst>
            </a:custGeom>
            <a:noFill/>
            <a:ln w="12600" cap="flat">
              <a:solidFill>
                <a:srgbClr val="4DB2E7"/>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7" name="Forme libre 6"/>
            <p:cNvSpPr/>
            <p:nvPr/>
          </p:nvSpPr>
          <p:spPr>
            <a:xfrm>
              <a:off x="6809760" y="4792320"/>
              <a:ext cx="1729440" cy="464760"/>
            </a:xfrm>
            <a:custGeom>
              <a:avLst/>
              <a:gdLst>
                <a:gd name="f0" fmla="val w"/>
                <a:gd name="f1" fmla="val h"/>
                <a:gd name="f2" fmla="val 0"/>
                <a:gd name="f3" fmla="val 2438296"/>
                <a:gd name="f4" fmla="val 464654"/>
                <a:gd name="f5" fmla="val 333371"/>
                <a:gd name="f6" fmla="*/ f0 1 2438296"/>
                <a:gd name="f7" fmla="*/ f1 1 464654"/>
                <a:gd name="f8" fmla="val f2"/>
                <a:gd name="f9" fmla="val f3"/>
                <a:gd name="f10" fmla="val f4"/>
                <a:gd name="f11" fmla="+- f10 0 f8"/>
                <a:gd name="f12" fmla="+- f9 0 f8"/>
                <a:gd name="f13" fmla="*/ f12 1 2438296"/>
                <a:gd name="f14" fmla="*/ f11 1 464654"/>
                <a:gd name="f15" fmla="*/ 0 1 f13"/>
                <a:gd name="f16" fmla="*/ 2438296 1 f13"/>
                <a:gd name="f17" fmla="*/ 0 1 f14"/>
                <a:gd name="f18" fmla="*/ 464654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438296" h="464654">
                  <a:moveTo>
                    <a:pt x="f3" y="f2"/>
                  </a:moveTo>
                  <a:lnTo>
                    <a:pt x="f3" y="f5"/>
                  </a:lnTo>
                  <a:lnTo>
                    <a:pt x="f2" y="f5"/>
                  </a:lnTo>
                  <a:lnTo>
                    <a:pt x="f2" y="f4"/>
                  </a:lnTo>
                </a:path>
              </a:pathLst>
            </a:custGeom>
            <a:noFill/>
            <a:ln w="12600" cap="flat">
              <a:solidFill>
                <a:srgbClr val="4DB2E7"/>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8" name="Forme libre 7"/>
            <p:cNvSpPr/>
            <p:nvPr/>
          </p:nvSpPr>
          <p:spPr>
            <a:xfrm>
              <a:off x="5943600" y="3546328"/>
              <a:ext cx="2635560" cy="451112"/>
            </a:xfrm>
            <a:custGeom>
              <a:avLst/>
              <a:gdLst>
                <a:gd name="f0" fmla="val w"/>
                <a:gd name="f1" fmla="val h"/>
                <a:gd name="f2" fmla="val 0"/>
                <a:gd name="f3" fmla="val 3304333"/>
                <a:gd name="f4" fmla="val 359655"/>
                <a:gd name="f5" fmla="val 228371"/>
                <a:gd name="f6" fmla="*/ f0 1 3304333"/>
                <a:gd name="f7" fmla="*/ f1 1 359655"/>
                <a:gd name="f8" fmla="val f2"/>
                <a:gd name="f9" fmla="val f3"/>
                <a:gd name="f10" fmla="val f4"/>
                <a:gd name="f11" fmla="+- f10 0 f8"/>
                <a:gd name="f12" fmla="+- f9 0 f8"/>
                <a:gd name="f13" fmla="*/ f12 1 3304333"/>
                <a:gd name="f14" fmla="*/ f11 1 359655"/>
                <a:gd name="f15" fmla="*/ 0 1 f13"/>
                <a:gd name="f16" fmla="*/ 3304333 1 f13"/>
                <a:gd name="f17" fmla="*/ 0 1 f14"/>
                <a:gd name="f18" fmla="*/ 359655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304333" h="359655">
                  <a:moveTo>
                    <a:pt x="f2" y="f2"/>
                  </a:moveTo>
                  <a:lnTo>
                    <a:pt x="f2" y="f5"/>
                  </a:lnTo>
                  <a:lnTo>
                    <a:pt x="f3" y="f5"/>
                  </a:lnTo>
                  <a:lnTo>
                    <a:pt x="f3" y="f4"/>
                  </a:lnTo>
                </a:path>
              </a:pathLst>
            </a:custGeom>
            <a:noFill/>
            <a:ln w="12600" cap="flat">
              <a:solidFill>
                <a:srgbClr val="4DB2E7"/>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9" name="Forme libre 8"/>
            <p:cNvSpPr/>
            <p:nvPr/>
          </p:nvSpPr>
          <p:spPr>
            <a:xfrm>
              <a:off x="2757240" y="4611240"/>
              <a:ext cx="1872360" cy="540360"/>
            </a:xfrm>
            <a:custGeom>
              <a:avLst/>
              <a:gdLst>
                <a:gd name="f0" fmla="val w"/>
                <a:gd name="f1" fmla="val h"/>
                <a:gd name="f2" fmla="val 0"/>
                <a:gd name="f3" fmla="val 1872215"/>
                <a:gd name="f4" fmla="val 540272"/>
                <a:gd name="f5" fmla="val 408988"/>
                <a:gd name="f6" fmla="*/ f0 1 1872215"/>
                <a:gd name="f7" fmla="*/ f1 1 540272"/>
                <a:gd name="f8" fmla="val f2"/>
                <a:gd name="f9" fmla="val f3"/>
                <a:gd name="f10" fmla="val f4"/>
                <a:gd name="f11" fmla="+- f10 0 f8"/>
                <a:gd name="f12" fmla="+- f9 0 f8"/>
                <a:gd name="f13" fmla="*/ f12 1 1872215"/>
                <a:gd name="f14" fmla="*/ f11 1 540272"/>
                <a:gd name="f15" fmla="*/ 0 1 f13"/>
                <a:gd name="f16" fmla="*/ 1872215 1 f13"/>
                <a:gd name="f17" fmla="*/ 0 1 f14"/>
                <a:gd name="f18" fmla="*/ 540272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72215" h="540272">
                  <a:moveTo>
                    <a:pt x="f2" y="f2"/>
                  </a:moveTo>
                  <a:lnTo>
                    <a:pt x="f2" y="f5"/>
                  </a:lnTo>
                  <a:lnTo>
                    <a:pt x="f3" y="f5"/>
                  </a:lnTo>
                  <a:lnTo>
                    <a:pt x="f3" y="f4"/>
                  </a:lnTo>
                </a:path>
              </a:pathLst>
            </a:custGeom>
            <a:noFill/>
            <a:ln w="12600" cap="flat">
              <a:solidFill>
                <a:srgbClr val="4DB2E7"/>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10" name="Forme libre 9"/>
            <p:cNvSpPr/>
            <p:nvPr/>
          </p:nvSpPr>
          <p:spPr>
            <a:xfrm>
              <a:off x="2757240" y="4611240"/>
              <a:ext cx="216000" cy="540360"/>
            </a:xfrm>
            <a:custGeom>
              <a:avLst/>
              <a:gdLst>
                <a:gd name="f0" fmla="val w"/>
                <a:gd name="f1" fmla="val h"/>
                <a:gd name="f2" fmla="val 0"/>
                <a:gd name="f3" fmla="val 216030"/>
                <a:gd name="f4" fmla="val 540272"/>
                <a:gd name="f5" fmla="val 408988"/>
                <a:gd name="f6" fmla="*/ f0 1 216030"/>
                <a:gd name="f7" fmla="*/ f1 1 540272"/>
                <a:gd name="f8" fmla="val f2"/>
                <a:gd name="f9" fmla="val f3"/>
                <a:gd name="f10" fmla="val f4"/>
                <a:gd name="f11" fmla="+- f10 0 f8"/>
                <a:gd name="f12" fmla="+- f9 0 f8"/>
                <a:gd name="f13" fmla="*/ f12 1 216030"/>
                <a:gd name="f14" fmla="*/ f11 1 540272"/>
                <a:gd name="f15" fmla="*/ 0 1 f13"/>
                <a:gd name="f16" fmla="*/ 216030 1 f13"/>
                <a:gd name="f17" fmla="*/ 0 1 f14"/>
                <a:gd name="f18" fmla="*/ 540272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16030" h="540272">
                  <a:moveTo>
                    <a:pt x="f2" y="f2"/>
                  </a:moveTo>
                  <a:lnTo>
                    <a:pt x="f2" y="f5"/>
                  </a:lnTo>
                  <a:lnTo>
                    <a:pt x="f3" y="f5"/>
                  </a:lnTo>
                  <a:lnTo>
                    <a:pt x="f3" y="f4"/>
                  </a:lnTo>
                </a:path>
              </a:pathLst>
            </a:custGeom>
            <a:noFill/>
            <a:ln w="12600" cap="flat">
              <a:solidFill>
                <a:srgbClr val="4DB2E7"/>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11" name="Forme libre 10"/>
            <p:cNvSpPr/>
            <p:nvPr/>
          </p:nvSpPr>
          <p:spPr>
            <a:xfrm>
              <a:off x="1388879" y="4611240"/>
              <a:ext cx="1368000" cy="534960"/>
            </a:xfrm>
            <a:custGeom>
              <a:avLst/>
              <a:gdLst>
                <a:gd name="f0" fmla="val w"/>
                <a:gd name="f1" fmla="val h"/>
                <a:gd name="f2" fmla="val 0"/>
                <a:gd name="f3" fmla="val 1368148"/>
                <a:gd name="f4" fmla="val 535070"/>
                <a:gd name="f5" fmla="val 403787"/>
                <a:gd name="f6" fmla="*/ f0 1 1368148"/>
                <a:gd name="f7" fmla="*/ f1 1 535070"/>
                <a:gd name="f8" fmla="val f2"/>
                <a:gd name="f9" fmla="val f3"/>
                <a:gd name="f10" fmla="val f4"/>
                <a:gd name="f11" fmla="+- f10 0 f8"/>
                <a:gd name="f12" fmla="+- f9 0 f8"/>
                <a:gd name="f13" fmla="*/ f12 1 1368148"/>
                <a:gd name="f14" fmla="*/ f11 1 535070"/>
                <a:gd name="f15" fmla="*/ 0 1 f13"/>
                <a:gd name="f16" fmla="*/ 1368148 1 f13"/>
                <a:gd name="f17" fmla="*/ 0 1 f14"/>
                <a:gd name="f18" fmla="*/ 53507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68148" h="535070">
                  <a:moveTo>
                    <a:pt x="f3" y="f2"/>
                  </a:moveTo>
                  <a:lnTo>
                    <a:pt x="f3" y="f5"/>
                  </a:lnTo>
                  <a:lnTo>
                    <a:pt x="f2" y="f5"/>
                  </a:lnTo>
                  <a:lnTo>
                    <a:pt x="f2" y="f4"/>
                  </a:lnTo>
                </a:path>
              </a:pathLst>
            </a:custGeom>
            <a:noFill/>
            <a:ln w="12600" cap="flat">
              <a:solidFill>
                <a:srgbClr val="4DB2E7"/>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12" name="Forme libre 11"/>
            <p:cNvSpPr/>
            <p:nvPr/>
          </p:nvSpPr>
          <p:spPr>
            <a:xfrm>
              <a:off x="2757240" y="3532680"/>
              <a:ext cx="3186720" cy="178920"/>
            </a:xfrm>
            <a:custGeom>
              <a:avLst/>
              <a:gdLst>
                <a:gd name="f0" fmla="val w"/>
                <a:gd name="f1" fmla="val h"/>
                <a:gd name="f2" fmla="val 0"/>
                <a:gd name="f3" fmla="val 3186582"/>
                <a:gd name="f4" fmla="val 178750"/>
                <a:gd name="f5" fmla="val 47466"/>
                <a:gd name="f6" fmla="*/ f0 1 3186582"/>
                <a:gd name="f7" fmla="*/ f1 1 178750"/>
                <a:gd name="f8" fmla="val f2"/>
                <a:gd name="f9" fmla="val f3"/>
                <a:gd name="f10" fmla="val f4"/>
                <a:gd name="f11" fmla="+- f10 0 f8"/>
                <a:gd name="f12" fmla="+- f9 0 f8"/>
                <a:gd name="f13" fmla="*/ f12 1 3186582"/>
                <a:gd name="f14" fmla="*/ f11 1 178750"/>
                <a:gd name="f15" fmla="*/ 0 1 f13"/>
                <a:gd name="f16" fmla="*/ 3186582 1 f13"/>
                <a:gd name="f17" fmla="*/ 0 1 f14"/>
                <a:gd name="f18" fmla="*/ 17875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186582" h="178750">
                  <a:moveTo>
                    <a:pt x="f3" y="f2"/>
                  </a:moveTo>
                  <a:lnTo>
                    <a:pt x="f3" y="f5"/>
                  </a:lnTo>
                  <a:lnTo>
                    <a:pt x="f2" y="f5"/>
                  </a:lnTo>
                  <a:lnTo>
                    <a:pt x="f2" y="f4"/>
                  </a:lnTo>
                </a:path>
              </a:pathLst>
            </a:custGeom>
            <a:noFill/>
            <a:ln w="12600" cap="flat">
              <a:solidFill>
                <a:srgbClr val="4DB2E7"/>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13" name="Forme libre 12"/>
            <p:cNvSpPr/>
            <p:nvPr/>
          </p:nvSpPr>
          <p:spPr>
            <a:xfrm>
              <a:off x="5943600" y="2220479"/>
              <a:ext cx="866159" cy="412200"/>
            </a:xfrm>
            <a:custGeom>
              <a:avLst/>
              <a:gdLst>
                <a:gd name="f0" fmla="val w"/>
                <a:gd name="f1" fmla="val h"/>
                <a:gd name="f2" fmla="val 0"/>
                <a:gd name="f3" fmla="val 866036"/>
                <a:gd name="f4" fmla="val 412154"/>
                <a:gd name="f5" fmla="val 280871"/>
                <a:gd name="f6" fmla="*/ f0 1 866036"/>
                <a:gd name="f7" fmla="*/ f1 1 412154"/>
                <a:gd name="f8" fmla="val f2"/>
                <a:gd name="f9" fmla="val f3"/>
                <a:gd name="f10" fmla="val f4"/>
                <a:gd name="f11" fmla="+- f10 0 f8"/>
                <a:gd name="f12" fmla="+- f9 0 f8"/>
                <a:gd name="f13" fmla="*/ f12 1 866036"/>
                <a:gd name="f14" fmla="*/ f11 1 412154"/>
                <a:gd name="f15" fmla="*/ 0 1 f13"/>
                <a:gd name="f16" fmla="*/ 866036 1 f13"/>
                <a:gd name="f17" fmla="*/ 0 1 f14"/>
                <a:gd name="f18" fmla="*/ 412154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66036" h="412154">
                  <a:moveTo>
                    <a:pt x="f3" y="f2"/>
                  </a:moveTo>
                  <a:lnTo>
                    <a:pt x="f3" y="f5"/>
                  </a:lnTo>
                  <a:lnTo>
                    <a:pt x="f2" y="f5"/>
                  </a:lnTo>
                  <a:lnTo>
                    <a:pt x="f2" y="f4"/>
                  </a:lnTo>
                </a:path>
              </a:pathLst>
            </a:custGeom>
            <a:noFill/>
            <a:ln w="12600" cap="flat">
              <a:solidFill>
                <a:srgbClr val="439DCB"/>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14" name="Forme libre 13"/>
            <p:cNvSpPr/>
            <p:nvPr/>
          </p:nvSpPr>
          <p:spPr>
            <a:xfrm>
              <a:off x="6101279" y="1320840"/>
              <a:ext cx="1417320" cy="900000"/>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6C5FF"/>
            </a:solidFill>
            <a:ln w="12600" cap="flat">
              <a:solidFill>
                <a:srgbClr val="FFFFFF"/>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15" name="Forme libre 14"/>
            <p:cNvSpPr/>
            <p:nvPr/>
          </p:nvSpPr>
          <p:spPr>
            <a:xfrm>
              <a:off x="6258599" y="1470239"/>
              <a:ext cx="1417320" cy="900000"/>
            </a:xfrm>
            <a:custGeom>
              <a:avLst/>
              <a:gdLst>
                <a:gd name="f0" fmla="val 10800000"/>
                <a:gd name="f1" fmla="val 5400000"/>
                <a:gd name="f2" fmla="val 180"/>
                <a:gd name="f3" fmla="val w"/>
                <a:gd name="f4" fmla="val h"/>
                <a:gd name="f5" fmla="val 0"/>
                <a:gd name="f6" fmla="val 1417151"/>
                <a:gd name="f7" fmla="val 899891"/>
                <a:gd name="f8" fmla="val 89989"/>
                <a:gd name="f9" fmla="val 40289"/>
                <a:gd name="f10" fmla="val 1327162"/>
                <a:gd name="f11" fmla="val 1376862"/>
                <a:gd name="f12" fmla="val 809902"/>
                <a:gd name="f13" fmla="val 859602"/>
                <a:gd name="f14" fmla="+- 0 0 0"/>
                <a:gd name="f15" fmla="*/ f3 1 1417151"/>
                <a:gd name="f16" fmla="*/ f4 1 899891"/>
                <a:gd name="f17" fmla="val f5"/>
                <a:gd name="f18" fmla="val f6"/>
                <a:gd name="f19" fmla="val f7"/>
                <a:gd name="f20" fmla="*/ f14 f0 1"/>
                <a:gd name="f21" fmla="+- f19 0 f17"/>
                <a:gd name="f22" fmla="+- f18 0 f17"/>
                <a:gd name="f23" fmla="*/ f20 1 f2"/>
                <a:gd name="f24" fmla="*/ f22 1 1417151"/>
                <a:gd name="f25" fmla="*/ f21 1 899891"/>
                <a:gd name="f26" fmla="*/ 0 f22 1"/>
                <a:gd name="f27" fmla="*/ 89989 f21 1"/>
                <a:gd name="f28" fmla="*/ 89989 f22 1"/>
                <a:gd name="f29" fmla="*/ 0 f21 1"/>
                <a:gd name="f30" fmla="*/ 1327162 f22 1"/>
                <a:gd name="f31" fmla="*/ 1417151 f22 1"/>
                <a:gd name="f32" fmla="*/ 809902 f21 1"/>
                <a:gd name="f33" fmla="*/ 899891 f21 1"/>
                <a:gd name="f34" fmla="+- f23 0 f1"/>
                <a:gd name="f35" fmla="*/ f26 1 1417151"/>
                <a:gd name="f36" fmla="*/ f27 1 899891"/>
                <a:gd name="f37" fmla="*/ f28 1 1417151"/>
                <a:gd name="f38" fmla="*/ f29 1 899891"/>
                <a:gd name="f39" fmla="*/ f30 1 1417151"/>
                <a:gd name="f40" fmla="*/ f31 1 1417151"/>
                <a:gd name="f41" fmla="*/ f32 1 899891"/>
                <a:gd name="f42" fmla="*/ f33 1 89989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417151" h="89989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56C5FF"/>
              </a:solidFill>
              <a:prstDash val="solid"/>
              <a:miter/>
            </a:ln>
          </p:spPr>
          <p:txBody>
            <a:bodyPr vert="horz" wrap="square" lIns="75960" tIns="75960" rIns="75960" bIns="75960" anchor="ctr" anchorCtr="1" compatLnSpc="0">
              <a:noAutofit/>
            </a:bodyPr>
            <a:lstStyle/>
            <a:p>
              <a:pPr marL="0" marR="0" lvl="0" indent="0" algn="ctr" rtl="0" hangingPunct="1">
                <a:lnSpc>
                  <a:spcPct val="90000"/>
                </a:lnSpc>
                <a:spcBef>
                  <a:spcPts val="0"/>
                </a:spcBef>
                <a:spcAft>
                  <a:spcPts val="499"/>
                </a:spcAft>
                <a:buNone/>
                <a:tabLst/>
              </a:pPr>
              <a:r>
                <a:rPr lang="fr-FR" sz="1300" b="0" i="0" u="none" strike="noStrike" kern="1200" cap="none" spc="0" baseline="0">
                  <a:ln>
                    <a:noFill/>
                  </a:ln>
                  <a:solidFill>
                    <a:srgbClr val="000000"/>
                  </a:solidFill>
                  <a:latin typeface="Corbel" pitchFamily="18"/>
                  <a:ea typeface="Microsoft YaHei" pitchFamily="2"/>
                  <a:cs typeface="Mangal" pitchFamily="2"/>
                </a:rPr>
                <a:t>Budget principal</a:t>
              </a:r>
            </a:p>
          </p:txBody>
        </p:sp>
        <p:sp>
          <p:nvSpPr>
            <p:cNvPr id="16" name="Forme libre 15"/>
            <p:cNvSpPr/>
            <p:nvPr/>
          </p:nvSpPr>
          <p:spPr>
            <a:xfrm>
              <a:off x="5235120" y="2632680"/>
              <a:ext cx="1417320" cy="900000"/>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6C5FF"/>
            </a:solidFill>
            <a:ln w="12600" cap="flat">
              <a:solidFill>
                <a:srgbClr val="FFFFFF"/>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17" name="Forme libre 16"/>
            <p:cNvSpPr/>
            <p:nvPr/>
          </p:nvSpPr>
          <p:spPr>
            <a:xfrm>
              <a:off x="5392440" y="2782440"/>
              <a:ext cx="1417320" cy="900000"/>
            </a:xfrm>
            <a:custGeom>
              <a:avLst/>
              <a:gdLst>
                <a:gd name="f0" fmla="val 10800000"/>
                <a:gd name="f1" fmla="val 5400000"/>
                <a:gd name="f2" fmla="val 180"/>
                <a:gd name="f3" fmla="val w"/>
                <a:gd name="f4" fmla="val h"/>
                <a:gd name="f5" fmla="val 0"/>
                <a:gd name="f6" fmla="val 1417151"/>
                <a:gd name="f7" fmla="val 899891"/>
                <a:gd name="f8" fmla="val 89989"/>
                <a:gd name="f9" fmla="val 40289"/>
                <a:gd name="f10" fmla="val 1327162"/>
                <a:gd name="f11" fmla="val 1376862"/>
                <a:gd name="f12" fmla="val 809902"/>
                <a:gd name="f13" fmla="val 859602"/>
                <a:gd name="f14" fmla="+- 0 0 0"/>
                <a:gd name="f15" fmla="*/ f3 1 1417151"/>
                <a:gd name="f16" fmla="*/ f4 1 899891"/>
                <a:gd name="f17" fmla="val f5"/>
                <a:gd name="f18" fmla="val f6"/>
                <a:gd name="f19" fmla="val f7"/>
                <a:gd name="f20" fmla="*/ f14 f0 1"/>
                <a:gd name="f21" fmla="+- f19 0 f17"/>
                <a:gd name="f22" fmla="+- f18 0 f17"/>
                <a:gd name="f23" fmla="*/ f20 1 f2"/>
                <a:gd name="f24" fmla="*/ f22 1 1417151"/>
                <a:gd name="f25" fmla="*/ f21 1 899891"/>
                <a:gd name="f26" fmla="*/ 0 f22 1"/>
                <a:gd name="f27" fmla="*/ 89989 f21 1"/>
                <a:gd name="f28" fmla="*/ 89989 f22 1"/>
                <a:gd name="f29" fmla="*/ 0 f21 1"/>
                <a:gd name="f30" fmla="*/ 1327162 f22 1"/>
                <a:gd name="f31" fmla="*/ 1417151 f22 1"/>
                <a:gd name="f32" fmla="*/ 809902 f21 1"/>
                <a:gd name="f33" fmla="*/ 899891 f21 1"/>
                <a:gd name="f34" fmla="+- f23 0 f1"/>
                <a:gd name="f35" fmla="*/ f26 1 1417151"/>
                <a:gd name="f36" fmla="*/ f27 1 899891"/>
                <a:gd name="f37" fmla="*/ f28 1 1417151"/>
                <a:gd name="f38" fmla="*/ f29 1 899891"/>
                <a:gd name="f39" fmla="*/ f30 1 1417151"/>
                <a:gd name="f40" fmla="*/ f31 1 1417151"/>
                <a:gd name="f41" fmla="*/ f32 1 899891"/>
                <a:gd name="f42" fmla="*/ f33 1 89989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417151" h="89989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56C5FF"/>
              </a:solidFill>
              <a:prstDash val="solid"/>
              <a:miter/>
            </a:ln>
          </p:spPr>
          <p:txBody>
            <a:bodyPr vert="horz" wrap="square" lIns="75960" tIns="75960" rIns="75960" bIns="75960" anchor="ctr" anchorCtr="1" compatLnSpc="0">
              <a:noAutofit/>
            </a:bodyPr>
            <a:lstStyle/>
            <a:p>
              <a:pPr marL="0" marR="0" lvl="0" indent="0" algn="ctr" rtl="0" hangingPunct="1">
                <a:lnSpc>
                  <a:spcPct val="90000"/>
                </a:lnSpc>
                <a:spcBef>
                  <a:spcPts val="0"/>
                </a:spcBef>
                <a:spcAft>
                  <a:spcPts val="499"/>
                </a:spcAft>
                <a:buNone/>
                <a:tabLst/>
              </a:pPr>
              <a:r>
                <a:rPr lang="fr-FR" sz="1300" b="0" i="0" u="none" strike="noStrike" kern="1200" cap="none" spc="0" baseline="0">
                  <a:ln>
                    <a:noFill/>
                  </a:ln>
                  <a:solidFill>
                    <a:srgbClr val="000000"/>
                  </a:solidFill>
                  <a:latin typeface="Corbel" pitchFamily="18"/>
                  <a:ea typeface="Microsoft YaHei" pitchFamily="2"/>
                  <a:cs typeface="Mangal" pitchFamily="2"/>
                </a:rPr>
                <a:t>Section de fonctionnement</a:t>
              </a:r>
            </a:p>
          </p:txBody>
        </p:sp>
        <p:sp>
          <p:nvSpPr>
            <p:cNvPr id="18" name="Forme libre 17"/>
            <p:cNvSpPr/>
            <p:nvPr/>
          </p:nvSpPr>
          <p:spPr>
            <a:xfrm>
              <a:off x="2048399" y="3711600"/>
              <a:ext cx="1417320" cy="900000"/>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6C5FF"/>
            </a:solidFill>
            <a:ln w="12600" cap="flat">
              <a:solidFill>
                <a:srgbClr val="FFFFFF"/>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19" name="Forme libre 18"/>
            <p:cNvSpPr/>
            <p:nvPr/>
          </p:nvSpPr>
          <p:spPr>
            <a:xfrm>
              <a:off x="2206079" y="3861000"/>
              <a:ext cx="1417320" cy="900000"/>
            </a:xfrm>
            <a:custGeom>
              <a:avLst/>
              <a:gdLst>
                <a:gd name="f0" fmla="val 10800000"/>
                <a:gd name="f1" fmla="val 5400000"/>
                <a:gd name="f2" fmla="val 180"/>
                <a:gd name="f3" fmla="val w"/>
                <a:gd name="f4" fmla="val h"/>
                <a:gd name="f5" fmla="val 0"/>
                <a:gd name="f6" fmla="val 1417151"/>
                <a:gd name="f7" fmla="val 899891"/>
                <a:gd name="f8" fmla="val 89989"/>
                <a:gd name="f9" fmla="val 40289"/>
                <a:gd name="f10" fmla="val 1327162"/>
                <a:gd name="f11" fmla="val 1376862"/>
                <a:gd name="f12" fmla="val 809902"/>
                <a:gd name="f13" fmla="val 859602"/>
                <a:gd name="f14" fmla="+- 0 0 0"/>
                <a:gd name="f15" fmla="*/ f3 1 1417151"/>
                <a:gd name="f16" fmla="*/ f4 1 899891"/>
                <a:gd name="f17" fmla="val f5"/>
                <a:gd name="f18" fmla="val f6"/>
                <a:gd name="f19" fmla="val f7"/>
                <a:gd name="f20" fmla="*/ f14 f0 1"/>
                <a:gd name="f21" fmla="+- f19 0 f17"/>
                <a:gd name="f22" fmla="+- f18 0 f17"/>
                <a:gd name="f23" fmla="*/ f20 1 f2"/>
                <a:gd name="f24" fmla="*/ f22 1 1417151"/>
                <a:gd name="f25" fmla="*/ f21 1 899891"/>
                <a:gd name="f26" fmla="*/ 0 f22 1"/>
                <a:gd name="f27" fmla="*/ 89989 f21 1"/>
                <a:gd name="f28" fmla="*/ 89989 f22 1"/>
                <a:gd name="f29" fmla="*/ 0 f21 1"/>
                <a:gd name="f30" fmla="*/ 1327162 f22 1"/>
                <a:gd name="f31" fmla="*/ 1417151 f22 1"/>
                <a:gd name="f32" fmla="*/ 809902 f21 1"/>
                <a:gd name="f33" fmla="*/ 899891 f21 1"/>
                <a:gd name="f34" fmla="+- f23 0 f1"/>
                <a:gd name="f35" fmla="*/ f26 1 1417151"/>
                <a:gd name="f36" fmla="*/ f27 1 899891"/>
                <a:gd name="f37" fmla="*/ f28 1 1417151"/>
                <a:gd name="f38" fmla="*/ f29 1 899891"/>
                <a:gd name="f39" fmla="*/ f30 1 1417151"/>
                <a:gd name="f40" fmla="*/ f31 1 1417151"/>
                <a:gd name="f41" fmla="*/ f32 1 899891"/>
                <a:gd name="f42" fmla="*/ f33 1 89989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417151" h="89989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56C5FF"/>
              </a:solidFill>
              <a:prstDash val="solid"/>
              <a:miter/>
            </a:ln>
          </p:spPr>
          <p:txBody>
            <a:bodyPr vert="horz" wrap="square" lIns="75960" tIns="75960" rIns="75960" bIns="75960" anchor="ctr" anchorCtr="1" compatLnSpc="0">
              <a:noAutofit/>
            </a:bodyPr>
            <a:lstStyle/>
            <a:p>
              <a:pPr marL="0" marR="0" lvl="0" indent="0" algn="ctr" rtl="0" hangingPunct="1">
                <a:lnSpc>
                  <a:spcPct val="90000"/>
                </a:lnSpc>
                <a:spcBef>
                  <a:spcPts val="0"/>
                </a:spcBef>
                <a:spcAft>
                  <a:spcPts val="499"/>
                </a:spcAft>
                <a:buNone/>
                <a:tabLst/>
              </a:pPr>
              <a:r>
                <a:rPr lang="fr-FR" sz="1300" b="0" i="0" u="none" strike="noStrike" kern="1200" cap="none" spc="0" baseline="0">
                  <a:ln>
                    <a:noFill/>
                  </a:ln>
                  <a:solidFill>
                    <a:srgbClr val="000000"/>
                  </a:solidFill>
                  <a:latin typeface="Corbel" pitchFamily="18"/>
                  <a:ea typeface="Microsoft YaHei" pitchFamily="2"/>
                  <a:cs typeface="Mangal" pitchFamily="2"/>
                </a:rPr>
                <a:t>Services généraux</a:t>
              </a:r>
            </a:p>
          </p:txBody>
        </p:sp>
        <p:sp>
          <p:nvSpPr>
            <p:cNvPr id="20" name="Forme libre 19"/>
            <p:cNvSpPr/>
            <p:nvPr/>
          </p:nvSpPr>
          <p:spPr>
            <a:xfrm>
              <a:off x="680400" y="5146560"/>
              <a:ext cx="1417320" cy="900000"/>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6C5FF"/>
            </a:solidFill>
            <a:ln w="12600" cap="flat">
              <a:solidFill>
                <a:srgbClr val="FFFFFF"/>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21" name="Forme libre 20"/>
            <p:cNvSpPr/>
            <p:nvPr/>
          </p:nvSpPr>
          <p:spPr>
            <a:xfrm>
              <a:off x="837720" y="5295959"/>
              <a:ext cx="1417320" cy="900000"/>
            </a:xfrm>
            <a:custGeom>
              <a:avLst/>
              <a:gdLst>
                <a:gd name="f0" fmla="val 10800000"/>
                <a:gd name="f1" fmla="val 5400000"/>
                <a:gd name="f2" fmla="val 180"/>
                <a:gd name="f3" fmla="val w"/>
                <a:gd name="f4" fmla="val h"/>
                <a:gd name="f5" fmla="val 0"/>
                <a:gd name="f6" fmla="val 1417151"/>
                <a:gd name="f7" fmla="val 899891"/>
                <a:gd name="f8" fmla="val 89989"/>
                <a:gd name="f9" fmla="val 40289"/>
                <a:gd name="f10" fmla="val 1327162"/>
                <a:gd name="f11" fmla="val 1376862"/>
                <a:gd name="f12" fmla="val 809902"/>
                <a:gd name="f13" fmla="val 859602"/>
                <a:gd name="f14" fmla="+- 0 0 0"/>
                <a:gd name="f15" fmla="*/ f3 1 1417151"/>
                <a:gd name="f16" fmla="*/ f4 1 899891"/>
                <a:gd name="f17" fmla="val f5"/>
                <a:gd name="f18" fmla="val f6"/>
                <a:gd name="f19" fmla="val f7"/>
                <a:gd name="f20" fmla="*/ f14 f0 1"/>
                <a:gd name="f21" fmla="+- f19 0 f17"/>
                <a:gd name="f22" fmla="+- f18 0 f17"/>
                <a:gd name="f23" fmla="*/ f20 1 f2"/>
                <a:gd name="f24" fmla="*/ f22 1 1417151"/>
                <a:gd name="f25" fmla="*/ f21 1 899891"/>
                <a:gd name="f26" fmla="*/ 0 f22 1"/>
                <a:gd name="f27" fmla="*/ 89989 f21 1"/>
                <a:gd name="f28" fmla="*/ 89989 f22 1"/>
                <a:gd name="f29" fmla="*/ 0 f21 1"/>
                <a:gd name="f30" fmla="*/ 1327162 f22 1"/>
                <a:gd name="f31" fmla="*/ 1417151 f22 1"/>
                <a:gd name="f32" fmla="*/ 809902 f21 1"/>
                <a:gd name="f33" fmla="*/ 899891 f21 1"/>
                <a:gd name="f34" fmla="+- f23 0 f1"/>
                <a:gd name="f35" fmla="*/ f26 1 1417151"/>
                <a:gd name="f36" fmla="*/ f27 1 899891"/>
                <a:gd name="f37" fmla="*/ f28 1 1417151"/>
                <a:gd name="f38" fmla="*/ f29 1 899891"/>
                <a:gd name="f39" fmla="*/ f30 1 1417151"/>
                <a:gd name="f40" fmla="*/ f31 1 1417151"/>
                <a:gd name="f41" fmla="*/ f32 1 899891"/>
                <a:gd name="f42" fmla="*/ f33 1 89989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417151" h="89989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56C5FF"/>
              </a:solidFill>
              <a:prstDash val="solid"/>
              <a:miter/>
            </a:ln>
          </p:spPr>
          <p:txBody>
            <a:bodyPr vert="horz" wrap="square" lIns="75960" tIns="75960" rIns="75960" bIns="75960" anchor="ctr" anchorCtr="1" compatLnSpc="0">
              <a:noAutofit/>
            </a:bodyPr>
            <a:lstStyle/>
            <a:p>
              <a:pPr marL="0" marR="0" lvl="0" indent="0" algn="ctr" rtl="0" hangingPunct="1">
                <a:lnSpc>
                  <a:spcPct val="90000"/>
                </a:lnSpc>
                <a:spcBef>
                  <a:spcPts val="0"/>
                </a:spcBef>
                <a:spcAft>
                  <a:spcPts val="499"/>
                </a:spcAft>
                <a:buNone/>
                <a:tabLst/>
              </a:pPr>
              <a:r>
                <a:rPr lang="fr-FR" sz="1300" b="0" i="0" u="none" strike="noStrike" kern="1200" cap="none" spc="0" baseline="0">
                  <a:ln>
                    <a:noFill/>
                  </a:ln>
                  <a:solidFill>
                    <a:srgbClr val="000000"/>
                  </a:solidFill>
                  <a:latin typeface="Corbel" pitchFamily="18"/>
                  <a:ea typeface="Microsoft YaHei" pitchFamily="2"/>
                  <a:cs typeface="Mangal" pitchFamily="2"/>
                </a:rPr>
                <a:t>Activités Pédagogiques (AP)</a:t>
              </a:r>
            </a:p>
          </p:txBody>
        </p:sp>
        <p:sp>
          <p:nvSpPr>
            <p:cNvPr id="22" name="Forme libre 21"/>
            <p:cNvSpPr/>
            <p:nvPr/>
          </p:nvSpPr>
          <p:spPr>
            <a:xfrm>
              <a:off x="2264400" y="5151600"/>
              <a:ext cx="1417320" cy="875519"/>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6C5FF"/>
            </a:solidFill>
            <a:ln w="12600" cap="flat">
              <a:solidFill>
                <a:srgbClr val="FFFFFF"/>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23" name="Forme libre 22"/>
            <p:cNvSpPr/>
            <p:nvPr/>
          </p:nvSpPr>
          <p:spPr>
            <a:xfrm>
              <a:off x="2422080" y="5301360"/>
              <a:ext cx="1417320" cy="875519"/>
            </a:xfrm>
            <a:custGeom>
              <a:avLst/>
              <a:gdLst>
                <a:gd name="f0" fmla="val 10800000"/>
                <a:gd name="f1" fmla="val 5400000"/>
                <a:gd name="f2" fmla="val 180"/>
                <a:gd name="f3" fmla="val w"/>
                <a:gd name="f4" fmla="val h"/>
                <a:gd name="f5" fmla="val 0"/>
                <a:gd name="f6" fmla="val 1417151"/>
                <a:gd name="f7" fmla="val 875629"/>
                <a:gd name="f8" fmla="val 87563"/>
                <a:gd name="f9" fmla="val 39203"/>
                <a:gd name="f10" fmla="val 1329588"/>
                <a:gd name="f11" fmla="val 1377948"/>
                <a:gd name="f12" fmla="val 788066"/>
                <a:gd name="f13" fmla="val 836426"/>
                <a:gd name="f14" fmla="+- 0 0 0"/>
                <a:gd name="f15" fmla="*/ f3 1 1417151"/>
                <a:gd name="f16" fmla="*/ f4 1 875629"/>
                <a:gd name="f17" fmla="val f5"/>
                <a:gd name="f18" fmla="val f6"/>
                <a:gd name="f19" fmla="val f7"/>
                <a:gd name="f20" fmla="*/ f14 f0 1"/>
                <a:gd name="f21" fmla="+- f19 0 f17"/>
                <a:gd name="f22" fmla="+- f18 0 f17"/>
                <a:gd name="f23" fmla="*/ f20 1 f2"/>
                <a:gd name="f24" fmla="*/ f22 1 1417151"/>
                <a:gd name="f25" fmla="*/ f21 1 875629"/>
                <a:gd name="f26" fmla="*/ 0 f22 1"/>
                <a:gd name="f27" fmla="*/ 87563 f21 1"/>
                <a:gd name="f28" fmla="*/ 87563 f22 1"/>
                <a:gd name="f29" fmla="*/ 0 f21 1"/>
                <a:gd name="f30" fmla="*/ 1329588 f22 1"/>
                <a:gd name="f31" fmla="*/ 1417151 f22 1"/>
                <a:gd name="f32" fmla="*/ 788066 f21 1"/>
                <a:gd name="f33" fmla="*/ 875629 f21 1"/>
                <a:gd name="f34" fmla="+- f23 0 f1"/>
                <a:gd name="f35" fmla="*/ f26 1 1417151"/>
                <a:gd name="f36" fmla="*/ f27 1 875629"/>
                <a:gd name="f37" fmla="*/ f28 1 1417151"/>
                <a:gd name="f38" fmla="*/ f29 1 875629"/>
                <a:gd name="f39" fmla="*/ f30 1 1417151"/>
                <a:gd name="f40" fmla="*/ f31 1 1417151"/>
                <a:gd name="f41" fmla="*/ f32 1 875629"/>
                <a:gd name="f42" fmla="*/ f33 1 875629"/>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417151" h="87562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56C5FF"/>
              </a:solidFill>
              <a:prstDash val="solid"/>
              <a:miter/>
            </a:ln>
          </p:spPr>
          <p:txBody>
            <a:bodyPr vert="horz" wrap="square" lIns="75240" tIns="75240" rIns="75240" bIns="75240" anchor="ctr" anchorCtr="1" compatLnSpc="0">
              <a:noAutofit/>
            </a:bodyPr>
            <a:lstStyle/>
            <a:p>
              <a:pPr marL="0" marR="0" lvl="0" indent="0" algn="ctr" rtl="0" hangingPunct="1">
                <a:lnSpc>
                  <a:spcPct val="90000"/>
                </a:lnSpc>
                <a:spcBef>
                  <a:spcPts val="0"/>
                </a:spcBef>
                <a:spcAft>
                  <a:spcPts val="499"/>
                </a:spcAft>
                <a:buNone/>
                <a:tabLst/>
              </a:pPr>
              <a:r>
                <a:rPr lang="fr-FR" sz="1300" b="0" i="0" u="none" strike="noStrike" kern="1200" cap="none" spc="0" baseline="0">
                  <a:ln>
                    <a:noFill/>
                  </a:ln>
                  <a:solidFill>
                    <a:srgbClr val="000000"/>
                  </a:solidFill>
                  <a:latin typeface="Corbel" pitchFamily="18"/>
                  <a:ea typeface="Microsoft YaHei" pitchFamily="2"/>
                  <a:cs typeface="Mangal" pitchFamily="2"/>
                </a:rPr>
                <a:t>Vie de l’élève (VE)</a:t>
              </a:r>
            </a:p>
          </p:txBody>
        </p:sp>
        <p:sp>
          <p:nvSpPr>
            <p:cNvPr id="24" name="Forme libre 23"/>
            <p:cNvSpPr/>
            <p:nvPr/>
          </p:nvSpPr>
          <p:spPr>
            <a:xfrm>
              <a:off x="3920760" y="5151600"/>
              <a:ext cx="1417320" cy="900000"/>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6C5FF"/>
            </a:solidFill>
            <a:ln w="12600" cap="flat">
              <a:solidFill>
                <a:srgbClr val="FFFFFF"/>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25" name="Forme libre 24"/>
            <p:cNvSpPr/>
            <p:nvPr/>
          </p:nvSpPr>
          <p:spPr>
            <a:xfrm>
              <a:off x="4078080" y="5301360"/>
              <a:ext cx="1417320" cy="900000"/>
            </a:xfrm>
            <a:custGeom>
              <a:avLst/>
              <a:gdLst>
                <a:gd name="f0" fmla="val 10800000"/>
                <a:gd name="f1" fmla="val 5400000"/>
                <a:gd name="f2" fmla="val 180"/>
                <a:gd name="f3" fmla="val w"/>
                <a:gd name="f4" fmla="val h"/>
                <a:gd name="f5" fmla="val 0"/>
                <a:gd name="f6" fmla="val 1417151"/>
                <a:gd name="f7" fmla="val 899891"/>
                <a:gd name="f8" fmla="val 89989"/>
                <a:gd name="f9" fmla="val 40289"/>
                <a:gd name="f10" fmla="val 1327162"/>
                <a:gd name="f11" fmla="val 1376862"/>
                <a:gd name="f12" fmla="val 809902"/>
                <a:gd name="f13" fmla="val 859602"/>
                <a:gd name="f14" fmla="+- 0 0 0"/>
                <a:gd name="f15" fmla="*/ f3 1 1417151"/>
                <a:gd name="f16" fmla="*/ f4 1 899891"/>
                <a:gd name="f17" fmla="val f5"/>
                <a:gd name="f18" fmla="val f6"/>
                <a:gd name="f19" fmla="val f7"/>
                <a:gd name="f20" fmla="*/ f14 f0 1"/>
                <a:gd name="f21" fmla="+- f19 0 f17"/>
                <a:gd name="f22" fmla="+- f18 0 f17"/>
                <a:gd name="f23" fmla="*/ f20 1 f2"/>
                <a:gd name="f24" fmla="*/ f22 1 1417151"/>
                <a:gd name="f25" fmla="*/ f21 1 899891"/>
                <a:gd name="f26" fmla="*/ 0 f22 1"/>
                <a:gd name="f27" fmla="*/ 89989 f21 1"/>
                <a:gd name="f28" fmla="*/ 89989 f22 1"/>
                <a:gd name="f29" fmla="*/ 0 f21 1"/>
                <a:gd name="f30" fmla="*/ 1327162 f22 1"/>
                <a:gd name="f31" fmla="*/ 1417151 f22 1"/>
                <a:gd name="f32" fmla="*/ 809902 f21 1"/>
                <a:gd name="f33" fmla="*/ 899891 f21 1"/>
                <a:gd name="f34" fmla="+- f23 0 f1"/>
                <a:gd name="f35" fmla="*/ f26 1 1417151"/>
                <a:gd name="f36" fmla="*/ f27 1 899891"/>
                <a:gd name="f37" fmla="*/ f28 1 1417151"/>
                <a:gd name="f38" fmla="*/ f29 1 899891"/>
                <a:gd name="f39" fmla="*/ f30 1 1417151"/>
                <a:gd name="f40" fmla="*/ f31 1 1417151"/>
                <a:gd name="f41" fmla="*/ f32 1 899891"/>
                <a:gd name="f42" fmla="*/ f33 1 89989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417151" h="89989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56C5FF"/>
              </a:solidFill>
              <a:prstDash val="solid"/>
              <a:miter/>
            </a:ln>
          </p:spPr>
          <p:txBody>
            <a:bodyPr vert="horz" wrap="square" lIns="75960" tIns="75960" rIns="75960" bIns="75960" anchor="ctr" anchorCtr="1" compatLnSpc="0">
              <a:noAutofit/>
            </a:bodyPr>
            <a:lstStyle/>
            <a:p>
              <a:pPr marL="0" marR="0" lvl="0" indent="0" algn="ctr" rtl="0" hangingPunct="1">
                <a:lnSpc>
                  <a:spcPct val="90000"/>
                </a:lnSpc>
                <a:spcBef>
                  <a:spcPts val="0"/>
                </a:spcBef>
                <a:spcAft>
                  <a:spcPts val="499"/>
                </a:spcAft>
                <a:buNone/>
                <a:tabLst/>
              </a:pPr>
              <a:r>
                <a:rPr lang="fr-FR" sz="1300" b="0" i="0" u="none" strike="noStrike" kern="1200" cap="none" spc="0" baseline="0">
                  <a:ln>
                    <a:noFill/>
                  </a:ln>
                  <a:solidFill>
                    <a:srgbClr val="000000"/>
                  </a:solidFill>
                  <a:latin typeface="Corbel" pitchFamily="18"/>
                  <a:ea typeface="Microsoft YaHei" pitchFamily="2"/>
                  <a:cs typeface="Mangal" pitchFamily="2"/>
                </a:rPr>
                <a:t>Administration et Logistique (ALO)</a:t>
              </a:r>
            </a:p>
          </p:txBody>
        </p:sp>
        <p:sp>
          <p:nvSpPr>
            <p:cNvPr id="26" name="Forme libre 25"/>
            <p:cNvSpPr/>
            <p:nvPr/>
          </p:nvSpPr>
          <p:spPr>
            <a:xfrm>
              <a:off x="7796813" y="3917633"/>
              <a:ext cx="1417320" cy="900000"/>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6C5FF"/>
            </a:solidFill>
            <a:ln w="12600" cap="flat">
              <a:solidFill>
                <a:srgbClr val="FFFFFF"/>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27" name="Forme libre 26"/>
            <p:cNvSpPr/>
            <p:nvPr/>
          </p:nvSpPr>
          <p:spPr>
            <a:xfrm>
              <a:off x="7870500" y="4021740"/>
              <a:ext cx="1417320" cy="900000"/>
            </a:xfrm>
            <a:custGeom>
              <a:avLst/>
              <a:gdLst>
                <a:gd name="f0" fmla="val 10800000"/>
                <a:gd name="f1" fmla="val 5400000"/>
                <a:gd name="f2" fmla="val 180"/>
                <a:gd name="f3" fmla="val w"/>
                <a:gd name="f4" fmla="val h"/>
                <a:gd name="f5" fmla="val 0"/>
                <a:gd name="f6" fmla="val 1417151"/>
                <a:gd name="f7" fmla="val 899891"/>
                <a:gd name="f8" fmla="val 89989"/>
                <a:gd name="f9" fmla="val 40289"/>
                <a:gd name="f10" fmla="val 1327162"/>
                <a:gd name="f11" fmla="val 1376862"/>
                <a:gd name="f12" fmla="val 809902"/>
                <a:gd name="f13" fmla="val 859602"/>
                <a:gd name="f14" fmla="+- 0 0 0"/>
                <a:gd name="f15" fmla="*/ f3 1 1417151"/>
                <a:gd name="f16" fmla="*/ f4 1 899891"/>
                <a:gd name="f17" fmla="val f5"/>
                <a:gd name="f18" fmla="val f6"/>
                <a:gd name="f19" fmla="val f7"/>
                <a:gd name="f20" fmla="*/ f14 f0 1"/>
                <a:gd name="f21" fmla="+- f19 0 f17"/>
                <a:gd name="f22" fmla="+- f18 0 f17"/>
                <a:gd name="f23" fmla="*/ f20 1 f2"/>
                <a:gd name="f24" fmla="*/ f22 1 1417151"/>
                <a:gd name="f25" fmla="*/ f21 1 899891"/>
                <a:gd name="f26" fmla="*/ 0 f22 1"/>
                <a:gd name="f27" fmla="*/ 89989 f21 1"/>
                <a:gd name="f28" fmla="*/ 89989 f22 1"/>
                <a:gd name="f29" fmla="*/ 0 f21 1"/>
                <a:gd name="f30" fmla="*/ 1327162 f22 1"/>
                <a:gd name="f31" fmla="*/ 1417151 f22 1"/>
                <a:gd name="f32" fmla="*/ 809902 f21 1"/>
                <a:gd name="f33" fmla="*/ 899891 f21 1"/>
                <a:gd name="f34" fmla="+- f23 0 f1"/>
                <a:gd name="f35" fmla="*/ f26 1 1417151"/>
                <a:gd name="f36" fmla="*/ f27 1 899891"/>
                <a:gd name="f37" fmla="*/ f28 1 1417151"/>
                <a:gd name="f38" fmla="*/ f29 1 899891"/>
                <a:gd name="f39" fmla="*/ f30 1 1417151"/>
                <a:gd name="f40" fmla="*/ f31 1 1417151"/>
                <a:gd name="f41" fmla="*/ f32 1 899891"/>
                <a:gd name="f42" fmla="*/ f33 1 89989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417151" h="89989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56C5FF"/>
              </a:solidFill>
              <a:prstDash val="solid"/>
              <a:miter/>
            </a:ln>
          </p:spPr>
          <p:txBody>
            <a:bodyPr vert="horz" wrap="square" lIns="75960" tIns="75960" rIns="75960" bIns="75960" anchor="ctr" anchorCtr="1" compatLnSpc="0">
              <a:noAutofit/>
            </a:bodyPr>
            <a:lstStyle/>
            <a:p>
              <a:pPr marL="0" marR="0" lvl="0" indent="0" algn="ctr" rtl="0" hangingPunct="1">
                <a:lnSpc>
                  <a:spcPct val="90000"/>
                </a:lnSpc>
                <a:spcBef>
                  <a:spcPts val="0"/>
                </a:spcBef>
                <a:spcAft>
                  <a:spcPts val="499"/>
                </a:spcAft>
                <a:buNone/>
                <a:tabLst/>
              </a:pPr>
              <a:r>
                <a:rPr lang="fr-FR" sz="1300" b="0" i="0" u="none" strike="noStrike" kern="1200" cap="none" spc="0" baseline="0">
                  <a:ln>
                    <a:noFill/>
                  </a:ln>
                  <a:solidFill>
                    <a:srgbClr val="000000"/>
                  </a:solidFill>
                  <a:latin typeface="Corbel" pitchFamily="18"/>
                  <a:ea typeface="Microsoft YaHei" pitchFamily="2"/>
                  <a:cs typeface="Mangal" pitchFamily="2"/>
                </a:rPr>
                <a:t>Services spéciaux</a:t>
              </a:r>
            </a:p>
          </p:txBody>
        </p:sp>
        <p:sp>
          <p:nvSpPr>
            <p:cNvPr id="28" name="Forme libre 27"/>
            <p:cNvSpPr/>
            <p:nvPr/>
          </p:nvSpPr>
          <p:spPr>
            <a:xfrm>
              <a:off x="6101279" y="5257080"/>
              <a:ext cx="1417320" cy="900000"/>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6C5FF"/>
            </a:solidFill>
            <a:ln w="12600" cap="flat">
              <a:solidFill>
                <a:srgbClr val="FFFFFF"/>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29" name="Forme libre 28"/>
            <p:cNvSpPr/>
            <p:nvPr/>
          </p:nvSpPr>
          <p:spPr>
            <a:xfrm>
              <a:off x="6258599" y="5406480"/>
              <a:ext cx="1417320" cy="900000"/>
            </a:xfrm>
            <a:custGeom>
              <a:avLst/>
              <a:gdLst>
                <a:gd name="f0" fmla="val 10800000"/>
                <a:gd name="f1" fmla="val 5400000"/>
                <a:gd name="f2" fmla="val 180"/>
                <a:gd name="f3" fmla="val w"/>
                <a:gd name="f4" fmla="val h"/>
                <a:gd name="f5" fmla="val 0"/>
                <a:gd name="f6" fmla="val 1417151"/>
                <a:gd name="f7" fmla="val 899891"/>
                <a:gd name="f8" fmla="val 89989"/>
                <a:gd name="f9" fmla="val 40289"/>
                <a:gd name="f10" fmla="val 1327162"/>
                <a:gd name="f11" fmla="val 1376862"/>
                <a:gd name="f12" fmla="val 809902"/>
                <a:gd name="f13" fmla="val 859602"/>
                <a:gd name="f14" fmla="+- 0 0 0"/>
                <a:gd name="f15" fmla="*/ f3 1 1417151"/>
                <a:gd name="f16" fmla="*/ f4 1 899891"/>
                <a:gd name="f17" fmla="val f5"/>
                <a:gd name="f18" fmla="val f6"/>
                <a:gd name="f19" fmla="val f7"/>
                <a:gd name="f20" fmla="*/ f14 f0 1"/>
                <a:gd name="f21" fmla="+- f19 0 f17"/>
                <a:gd name="f22" fmla="+- f18 0 f17"/>
                <a:gd name="f23" fmla="*/ f20 1 f2"/>
                <a:gd name="f24" fmla="*/ f22 1 1417151"/>
                <a:gd name="f25" fmla="*/ f21 1 899891"/>
                <a:gd name="f26" fmla="*/ 0 f22 1"/>
                <a:gd name="f27" fmla="*/ 89989 f21 1"/>
                <a:gd name="f28" fmla="*/ 89989 f22 1"/>
                <a:gd name="f29" fmla="*/ 0 f21 1"/>
                <a:gd name="f30" fmla="*/ 1327162 f22 1"/>
                <a:gd name="f31" fmla="*/ 1417151 f22 1"/>
                <a:gd name="f32" fmla="*/ 809902 f21 1"/>
                <a:gd name="f33" fmla="*/ 899891 f21 1"/>
                <a:gd name="f34" fmla="+- f23 0 f1"/>
                <a:gd name="f35" fmla="*/ f26 1 1417151"/>
                <a:gd name="f36" fmla="*/ f27 1 899891"/>
                <a:gd name="f37" fmla="*/ f28 1 1417151"/>
                <a:gd name="f38" fmla="*/ f29 1 899891"/>
                <a:gd name="f39" fmla="*/ f30 1 1417151"/>
                <a:gd name="f40" fmla="*/ f31 1 1417151"/>
                <a:gd name="f41" fmla="*/ f32 1 899891"/>
                <a:gd name="f42" fmla="*/ f33 1 89989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417151" h="89989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56C5FF"/>
              </a:solidFill>
              <a:prstDash val="solid"/>
              <a:miter/>
            </a:ln>
          </p:spPr>
          <p:txBody>
            <a:bodyPr vert="horz" wrap="square" lIns="75960" tIns="75960" rIns="75960" bIns="75960" anchor="ctr" anchorCtr="1" compatLnSpc="0">
              <a:noAutofit/>
            </a:bodyPr>
            <a:lstStyle/>
            <a:p>
              <a:pPr marL="0" marR="0" lvl="0" indent="0" algn="ctr" rtl="0" hangingPunct="1">
                <a:lnSpc>
                  <a:spcPct val="90000"/>
                </a:lnSpc>
                <a:spcBef>
                  <a:spcPts val="0"/>
                </a:spcBef>
                <a:spcAft>
                  <a:spcPts val="499"/>
                </a:spcAft>
                <a:buNone/>
                <a:tabLst/>
              </a:pPr>
              <a:r>
                <a:rPr lang="fr-FR" sz="1300" b="0" i="0" u="none" strike="noStrike" kern="1200" cap="none" spc="0" baseline="0">
                  <a:ln>
                    <a:noFill/>
                  </a:ln>
                  <a:solidFill>
                    <a:srgbClr val="000000"/>
                  </a:solidFill>
                  <a:latin typeface="Corbel" pitchFamily="18"/>
                  <a:ea typeface="Microsoft YaHei" pitchFamily="2"/>
                  <a:cs typeface="Mangal" pitchFamily="2"/>
                </a:rPr>
                <a:t>Bourses nationales (SBN)</a:t>
              </a:r>
            </a:p>
          </p:txBody>
        </p:sp>
        <p:sp>
          <p:nvSpPr>
            <p:cNvPr id="30" name="Forme libre 29"/>
            <p:cNvSpPr/>
            <p:nvPr/>
          </p:nvSpPr>
          <p:spPr>
            <a:xfrm>
              <a:off x="7833240" y="5257080"/>
              <a:ext cx="1417320" cy="900000"/>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6C5FF"/>
            </a:solidFill>
            <a:ln w="12600" cap="flat">
              <a:solidFill>
                <a:srgbClr val="FFFFFF"/>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31" name="Forme libre 30"/>
            <p:cNvSpPr/>
            <p:nvPr/>
          </p:nvSpPr>
          <p:spPr>
            <a:xfrm>
              <a:off x="7990560" y="5406480"/>
              <a:ext cx="1417320" cy="900000"/>
            </a:xfrm>
            <a:custGeom>
              <a:avLst/>
              <a:gdLst>
                <a:gd name="f0" fmla="val 10800000"/>
                <a:gd name="f1" fmla="val 5400000"/>
                <a:gd name="f2" fmla="val 180"/>
                <a:gd name="f3" fmla="val w"/>
                <a:gd name="f4" fmla="val h"/>
                <a:gd name="f5" fmla="val 0"/>
                <a:gd name="f6" fmla="val 1417151"/>
                <a:gd name="f7" fmla="val 899891"/>
                <a:gd name="f8" fmla="val 89989"/>
                <a:gd name="f9" fmla="val 40289"/>
                <a:gd name="f10" fmla="val 1327162"/>
                <a:gd name="f11" fmla="val 1376862"/>
                <a:gd name="f12" fmla="val 809902"/>
                <a:gd name="f13" fmla="val 859602"/>
                <a:gd name="f14" fmla="+- 0 0 0"/>
                <a:gd name="f15" fmla="*/ f3 1 1417151"/>
                <a:gd name="f16" fmla="*/ f4 1 899891"/>
                <a:gd name="f17" fmla="val f5"/>
                <a:gd name="f18" fmla="val f6"/>
                <a:gd name="f19" fmla="val f7"/>
                <a:gd name="f20" fmla="*/ f14 f0 1"/>
                <a:gd name="f21" fmla="+- f19 0 f17"/>
                <a:gd name="f22" fmla="+- f18 0 f17"/>
                <a:gd name="f23" fmla="*/ f20 1 f2"/>
                <a:gd name="f24" fmla="*/ f22 1 1417151"/>
                <a:gd name="f25" fmla="*/ f21 1 899891"/>
                <a:gd name="f26" fmla="*/ 0 f22 1"/>
                <a:gd name="f27" fmla="*/ 89989 f21 1"/>
                <a:gd name="f28" fmla="*/ 89989 f22 1"/>
                <a:gd name="f29" fmla="*/ 0 f21 1"/>
                <a:gd name="f30" fmla="*/ 1327162 f22 1"/>
                <a:gd name="f31" fmla="*/ 1417151 f22 1"/>
                <a:gd name="f32" fmla="*/ 809902 f21 1"/>
                <a:gd name="f33" fmla="*/ 899891 f21 1"/>
                <a:gd name="f34" fmla="+- f23 0 f1"/>
                <a:gd name="f35" fmla="*/ f26 1 1417151"/>
                <a:gd name="f36" fmla="*/ f27 1 899891"/>
                <a:gd name="f37" fmla="*/ f28 1 1417151"/>
                <a:gd name="f38" fmla="*/ f29 1 899891"/>
                <a:gd name="f39" fmla="*/ f30 1 1417151"/>
                <a:gd name="f40" fmla="*/ f31 1 1417151"/>
                <a:gd name="f41" fmla="*/ f32 1 899891"/>
                <a:gd name="f42" fmla="*/ f33 1 89989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417151" h="89989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56C5FF"/>
              </a:solidFill>
              <a:prstDash val="solid"/>
              <a:miter/>
            </a:ln>
          </p:spPr>
          <p:txBody>
            <a:bodyPr vert="horz" wrap="square" lIns="75960" tIns="75960" rIns="75960" bIns="75960" anchor="ctr" anchorCtr="1" compatLnSpc="0">
              <a:noAutofit/>
            </a:bodyPr>
            <a:lstStyle/>
            <a:p>
              <a:pPr marL="0" marR="0" lvl="0" indent="0" algn="ctr" rtl="0" hangingPunct="1">
                <a:lnSpc>
                  <a:spcPct val="90000"/>
                </a:lnSpc>
                <a:spcBef>
                  <a:spcPts val="0"/>
                </a:spcBef>
                <a:spcAft>
                  <a:spcPts val="499"/>
                </a:spcAft>
                <a:buNone/>
                <a:tabLst/>
              </a:pPr>
              <a:r>
                <a:rPr lang="fr-FR" sz="1300" b="0" i="0" u="none" strike="noStrike" kern="1200" cap="none" spc="0" baseline="0">
                  <a:ln>
                    <a:noFill/>
                  </a:ln>
                  <a:solidFill>
                    <a:srgbClr val="000000"/>
                  </a:solidFill>
                  <a:latin typeface="Corbel" pitchFamily="18"/>
                  <a:ea typeface="Microsoft YaHei" pitchFamily="2"/>
                  <a:cs typeface="Mangal" pitchFamily="2"/>
                </a:rPr>
                <a:t>Restauration et hébergement (SRH)</a:t>
              </a:r>
            </a:p>
          </p:txBody>
        </p:sp>
        <p:sp>
          <p:nvSpPr>
            <p:cNvPr id="32" name="Forme libre 31"/>
            <p:cNvSpPr/>
            <p:nvPr/>
          </p:nvSpPr>
          <p:spPr>
            <a:xfrm>
              <a:off x="9565200" y="5257080"/>
              <a:ext cx="1417320" cy="900000"/>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6C5FF"/>
            </a:solidFill>
            <a:ln w="12600" cap="flat">
              <a:solidFill>
                <a:srgbClr val="FFFFFF"/>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33" name="Forme libre 32"/>
            <p:cNvSpPr/>
            <p:nvPr/>
          </p:nvSpPr>
          <p:spPr>
            <a:xfrm>
              <a:off x="9722880" y="5406480"/>
              <a:ext cx="1417320" cy="900000"/>
            </a:xfrm>
            <a:custGeom>
              <a:avLst/>
              <a:gdLst>
                <a:gd name="f0" fmla="val 10800000"/>
                <a:gd name="f1" fmla="val 5400000"/>
                <a:gd name="f2" fmla="val 180"/>
                <a:gd name="f3" fmla="val w"/>
                <a:gd name="f4" fmla="val h"/>
                <a:gd name="f5" fmla="val 0"/>
                <a:gd name="f6" fmla="val 1417151"/>
                <a:gd name="f7" fmla="val 899891"/>
                <a:gd name="f8" fmla="val 89989"/>
                <a:gd name="f9" fmla="val 40289"/>
                <a:gd name="f10" fmla="val 1327162"/>
                <a:gd name="f11" fmla="val 1376862"/>
                <a:gd name="f12" fmla="val 809902"/>
                <a:gd name="f13" fmla="val 859602"/>
                <a:gd name="f14" fmla="+- 0 0 0"/>
                <a:gd name="f15" fmla="*/ f3 1 1417151"/>
                <a:gd name="f16" fmla="*/ f4 1 899891"/>
                <a:gd name="f17" fmla="val f5"/>
                <a:gd name="f18" fmla="val f6"/>
                <a:gd name="f19" fmla="val f7"/>
                <a:gd name="f20" fmla="*/ f14 f0 1"/>
                <a:gd name="f21" fmla="+- f19 0 f17"/>
                <a:gd name="f22" fmla="+- f18 0 f17"/>
                <a:gd name="f23" fmla="*/ f20 1 f2"/>
                <a:gd name="f24" fmla="*/ f22 1 1417151"/>
                <a:gd name="f25" fmla="*/ f21 1 899891"/>
                <a:gd name="f26" fmla="*/ 0 f22 1"/>
                <a:gd name="f27" fmla="*/ 89989 f21 1"/>
                <a:gd name="f28" fmla="*/ 89989 f22 1"/>
                <a:gd name="f29" fmla="*/ 0 f21 1"/>
                <a:gd name="f30" fmla="*/ 1327162 f22 1"/>
                <a:gd name="f31" fmla="*/ 1417151 f22 1"/>
                <a:gd name="f32" fmla="*/ 809902 f21 1"/>
                <a:gd name="f33" fmla="*/ 899891 f21 1"/>
                <a:gd name="f34" fmla="+- f23 0 f1"/>
                <a:gd name="f35" fmla="*/ f26 1 1417151"/>
                <a:gd name="f36" fmla="*/ f27 1 899891"/>
                <a:gd name="f37" fmla="*/ f28 1 1417151"/>
                <a:gd name="f38" fmla="*/ f29 1 899891"/>
                <a:gd name="f39" fmla="*/ f30 1 1417151"/>
                <a:gd name="f40" fmla="*/ f31 1 1417151"/>
                <a:gd name="f41" fmla="*/ f32 1 899891"/>
                <a:gd name="f42" fmla="*/ f33 1 89989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417151" h="89989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56C5FF"/>
              </a:solidFill>
              <a:prstDash val="solid"/>
              <a:miter/>
            </a:ln>
          </p:spPr>
          <p:txBody>
            <a:bodyPr vert="horz" wrap="square" lIns="75960" tIns="75960" rIns="75960" bIns="75960" anchor="ctr" anchorCtr="1" compatLnSpc="0">
              <a:noAutofit/>
            </a:bodyPr>
            <a:lstStyle/>
            <a:p>
              <a:pPr marL="0" marR="0" lvl="0" indent="0" algn="ctr" rtl="0" hangingPunct="1">
                <a:lnSpc>
                  <a:spcPct val="90000"/>
                </a:lnSpc>
                <a:spcBef>
                  <a:spcPts val="0"/>
                </a:spcBef>
                <a:spcAft>
                  <a:spcPts val="499"/>
                </a:spcAft>
                <a:buNone/>
                <a:tabLst/>
              </a:pPr>
              <a:r>
                <a:rPr lang="fr-FR" sz="1300" b="0" i="0" u="none" strike="noStrike" kern="1200" cap="none" spc="0" baseline="0">
                  <a:ln>
                    <a:noFill/>
                  </a:ln>
                  <a:solidFill>
                    <a:srgbClr val="000000"/>
                  </a:solidFill>
                  <a:latin typeface="Corbel" pitchFamily="18"/>
                  <a:ea typeface="Microsoft YaHei" pitchFamily="2"/>
                  <a:cs typeface="Mangal" pitchFamily="2"/>
                </a:rPr>
                <a:t>Services spéciaux selon les besoins</a:t>
              </a:r>
            </a:p>
          </p:txBody>
        </p:sp>
        <p:sp>
          <p:nvSpPr>
            <p:cNvPr id="34" name="Forme libre 33"/>
            <p:cNvSpPr/>
            <p:nvPr/>
          </p:nvSpPr>
          <p:spPr>
            <a:xfrm>
              <a:off x="9046800" y="2636999"/>
              <a:ext cx="1417320" cy="900000"/>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6C5FF"/>
            </a:solidFill>
            <a:ln w="12600" cap="flat">
              <a:solidFill>
                <a:srgbClr val="FFFFFF"/>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35" name="Forme libre 34"/>
            <p:cNvSpPr/>
            <p:nvPr/>
          </p:nvSpPr>
          <p:spPr>
            <a:xfrm>
              <a:off x="9204120" y="2786400"/>
              <a:ext cx="1417320" cy="900000"/>
            </a:xfrm>
            <a:custGeom>
              <a:avLst/>
              <a:gdLst>
                <a:gd name="f0" fmla="val 10800000"/>
                <a:gd name="f1" fmla="val 5400000"/>
                <a:gd name="f2" fmla="val 180"/>
                <a:gd name="f3" fmla="val w"/>
                <a:gd name="f4" fmla="val h"/>
                <a:gd name="f5" fmla="val 0"/>
                <a:gd name="f6" fmla="val 1417151"/>
                <a:gd name="f7" fmla="val 899891"/>
                <a:gd name="f8" fmla="val 89989"/>
                <a:gd name="f9" fmla="val 40289"/>
                <a:gd name="f10" fmla="val 1327162"/>
                <a:gd name="f11" fmla="val 1376862"/>
                <a:gd name="f12" fmla="val 809902"/>
                <a:gd name="f13" fmla="val 859602"/>
                <a:gd name="f14" fmla="+- 0 0 0"/>
                <a:gd name="f15" fmla="*/ f3 1 1417151"/>
                <a:gd name="f16" fmla="*/ f4 1 899891"/>
                <a:gd name="f17" fmla="val f5"/>
                <a:gd name="f18" fmla="val f6"/>
                <a:gd name="f19" fmla="val f7"/>
                <a:gd name="f20" fmla="*/ f14 f0 1"/>
                <a:gd name="f21" fmla="+- f19 0 f17"/>
                <a:gd name="f22" fmla="+- f18 0 f17"/>
                <a:gd name="f23" fmla="*/ f20 1 f2"/>
                <a:gd name="f24" fmla="*/ f22 1 1417151"/>
                <a:gd name="f25" fmla="*/ f21 1 899891"/>
                <a:gd name="f26" fmla="*/ 0 f22 1"/>
                <a:gd name="f27" fmla="*/ 89989 f21 1"/>
                <a:gd name="f28" fmla="*/ 89989 f22 1"/>
                <a:gd name="f29" fmla="*/ 0 f21 1"/>
                <a:gd name="f30" fmla="*/ 1327162 f22 1"/>
                <a:gd name="f31" fmla="*/ 1417151 f22 1"/>
                <a:gd name="f32" fmla="*/ 809902 f21 1"/>
                <a:gd name="f33" fmla="*/ 899891 f21 1"/>
                <a:gd name="f34" fmla="+- f23 0 f1"/>
                <a:gd name="f35" fmla="*/ f26 1 1417151"/>
                <a:gd name="f36" fmla="*/ f27 1 899891"/>
                <a:gd name="f37" fmla="*/ f28 1 1417151"/>
                <a:gd name="f38" fmla="*/ f29 1 899891"/>
                <a:gd name="f39" fmla="*/ f30 1 1417151"/>
                <a:gd name="f40" fmla="*/ f31 1 1417151"/>
                <a:gd name="f41" fmla="*/ f32 1 899891"/>
                <a:gd name="f42" fmla="*/ f33 1 89989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417151" h="89989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56C5FF"/>
              </a:solidFill>
              <a:prstDash val="solid"/>
              <a:miter/>
            </a:ln>
          </p:spPr>
          <p:txBody>
            <a:bodyPr vert="horz" wrap="square" lIns="75960" tIns="75960" rIns="75960" bIns="75960" anchor="ctr" anchorCtr="1" compatLnSpc="0">
              <a:noAutofit/>
            </a:bodyPr>
            <a:lstStyle/>
            <a:p>
              <a:pPr marL="0" marR="0" lvl="0" indent="0" algn="ctr" rtl="0" hangingPunct="1">
                <a:lnSpc>
                  <a:spcPct val="90000"/>
                </a:lnSpc>
                <a:spcBef>
                  <a:spcPts val="0"/>
                </a:spcBef>
                <a:spcAft>
                  <a:spcPts val="499"/>
                </a:spcAft>
                <a:buNone/>
                <a:tabLst/>
              </a:pPr>
              <a:r>
                <a:rPr lang="fr-FR" sz="1300" b="0" i="0" u="none" strike="noStrike" kern="1200" cap="none" spc="0" baseline="0">
                  <a:ln>
                    <a:noFill/>
                  </a:ln>
                  <a:solidFill>
                    <a:srgbClr val="000000"/>
                  </a:solidFill>
                  <a:latin typeface="Corbel" pitchFamily="18"/>
                  <a:ea typeface="Microsoft YaHei" pitchFamily="2"/>
                  <a:cs typeface="Mangal" pitchFamily="2"/>
                </a:rPr>
                <a:t>Section d’investissement ou opérations en capital</a:t>
              </a:r>
            </a:p>
          </p:txBody>
        </p:sp>
        <p:sp>
          <p:nvSpPr>
            <p:cNvPr id="36" name="Forme libre 35"/>
            <p:cNvSpPr/>
            <p:nvPr/>
          </p:nvSpPr>
          <p:spPr>
            <a:xfrm>
              <a:off x="1503360" y="1559160"/>
              <a:ext cx="1417320" cy="900000"/>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6C5FF"/>
            </a:solidFill>
            <a:ln w="12600" cap="flat">
              <a:solidFill>
                <a:srgbClr val="FFFFFF"/>
              </a:solidFill>
              <a:prstDash val="solid"/>
              <a:miter/>
            </a:ln>
          </p:spPr>
          <p:txBody>
            <a:bodyPr vert="horz" wrap="square" lIns="96120" tIns="51120" rIns="96120" bIns="51120" anchorCtr="0" compatLnSpc="0"/>
            <a:lstStyle/>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Mangal" pitchFamily="2"/>
              </a:endParaRPr>
            </a:p>
          </p:txBody>
        </p:sp>
        <p:sp>
          <p:nvSpPr>
            <p:cNvPr id="37" name="Forme libre 36"/>
            <p:cNvSpPr/>
            <p:nvPr/>
          </p:nvSpPr>
          <p:spPr>
            <a:xfrm>
              <a:off x="1660679" y="1708920"/>
              <a:ext cx="1417320" cy="900000"/>
            </a:xfrm>
            <a:custGeom>
              <a:avLst/>
              <a:gdLst>
                <a:gd name="f0" fmla="val 10800000"/>
                <a:gd name="f1" fmla="val 5400000"/>
                <a:gd name="f2" fmla="val 180"/>
                <a:gd name="f3" fmla="val w"/>
                <a:gd name="f4" fmla="val h"/>
                <a:gd name="f5" fmla="val 0"/>
                <a:gd name="f6" fmla="val 1417151"/>
                <a:gd name="f7" fmla="val 899891"/>
                <a:gd name="f8" fmla="val 89989"/>
                <a:gd name="f9" fmla="val 40289"/>
                <a:gd name="f10" fmla="val 1327162"/>
                <a:gd name="f11" fmla="val 1376862"/>
                <a:gd name="f12" fmla="val 809902"/>
                <a:gd name="f13" fmla="val 859602"/>
                <a:gd name="f14" fmla="+- 0 0 0"/>
                <a:gd name="f15" fmla="*/ f3 1 1417151"/>
                <a:gd name="f16" fmla="*/ f4 1 899891"/>
                <a:gd name="f17" fmla="val f5"/>
                <a:gd name="f18" fmla="val f6"/>
                <a:gd name="f19" fmla="val f7"/>
                <a:gd name="f20" fmla="*/ f14 f0 1"/>
                <a:gd name="f21" fmla="+- f19 0 f17"/>
                <a:gd name="f22" fmla="+- f18 0 f17"/>
                <a:gd name="f23" fmla="*/ f20 1 f2"/>
                <a:gd name="f24" fmla="*/ f22 1 1417151"/>
                <a:gd name="f25" fmla="*/ f21 1 899891"/>
                <a:gd name="f26" fmla="*/ 0 f22 1"/>
                <a:gd name="f27" fmla="*/ 89989 f21 1"/>
                <a:gd name="f28" fmla="*/ 89989 f22 1"/>
                <a:gd name="f29" fmla="*/ 0 f21 1"/>
                <a:gd name="f30" fmla="*/ 1327162 f22 1"/>
                <a:gd name="f31" fmla="*/ 1417151 f22 1"/>
                <a:gd name="f32" fmla="*/ 809902 f21 1"/>
                <a:gd name="f33" fmla="*/ 899891 f21 1"/>
                <a:gd name="f34" fmla="+- f23 0 f1"/>
                <a:gd name="f35" fmla="*/ f26 1 1417151"/>
                <a:gd name="f36" fmla="*/ f27 1 899891"/>
                <a:gd name="f37" fmla="*/ f28 1 1417151"/>
                <a:gd name="f38" fmla="*/ f29 1 899891"/>
                <a:gd name="f39" fmla="*/ f30 1 1417151"/>
                <a:gd name="f40" fmla="*/ f31 1 1417151"/>
                <a:gd name="f41" fmla="*/ f32 1 899891"/>
                <a:gd name="f42" fmla="*/ f33 1 89989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417151" h="89989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600" cap="flat">
              <a:solidFill>
                <a:srgbClr val="56C5FF"/>
              </a:solidFill>
              <a:prstDash val="solid"/>
              <a:miter/>
            </a:ln>
          </p:spPr>
          <p:txBody>
            <a:bodyPr vert="horz" wrap="square" lIns="75960" tIns="75960" rIns="75960" bIns="75960" anchor="ctr" anchorCtr="1" compatLnSpc="0">
              <a:noAutofit/>
            </a:bodyPr>
            <a:lstStyle/>
            <a:p>
              <a:pPr marL="0" marR="0" lvl="0" indent="0" algn="ctr" rtl="0" hangingPunct="1">
                <a:lnSpc>
                  <a:spcPct val="90000"/>
                </a:lnSpc>
                <a:spcBef>
                  <a:spcPts val="0"/>
                </a:spcBef>
                <a:spcAft>
                  <a:spcPts val="499"/>
                </a:spcAft>
                <a:buNone/>
                <a:tabLst/>
              </a:pPr>
              <a:r>
                <a:rPr lang="fr-FR" sz="1300" b="0" i="0" u="none" strike="noStrike" kern="1200" cap="none" spc="0" baseline="0" dirty="0">
                  <a:ln>
                    <a:noFill/>
                  </a:ln>
                  <a:solidFill>
                    <a:srgbClr val="000000"/>
                  </a:solidFill>
                  <a:latin typeface="Corbel" pitchFamily="18"/>
                  <a:ea typeface="Microsoft YaHei" pitchFamily="2"/>
                  <a:cs typeface="Mangal" pitchFamily="2"/>
                </a:rPr>
                <a:t>Budgets annexes</a:t>
              </a:r>
            </a:p>
            <a:p>
              <a:pPr marL="0" marR="0" lvl="0" indent="0" algn="ctr" rtl="0" hangingPunct="1">
                <a:lnSpc>
                  <a:spcPct val="90000"/>
                </a:lnSpc>
                <a:spcBef>
                  <a:spcPts val="0"/>
                </a:spcBef>
                <a:spcAft>
                  <a:spcPts val="499"/>
                </a:spcAft>
                <a:buNone/>
                <a:tabLst/>
              </a:pPr>
              <a:r>
                <a:rPr lang="fr-FR" sz="1300" dirty="0">
                  <a:solidFill>
                    <a:srgbClr val="000000"/>
                  </a:solidFill>
                  <a:latin typeface="Corbel" pitchFamily="18"/>
                  <a:ea typeface="Microsoft YaHei" pitchFamily="2"/>
                  <a:cs typeface="Mangal" pitchFamily="2"/>
                </a:rPr>
                <a:t>( GRETA, CFA…)</a:t>
              </a:r>
              <a:endParaRPr lang="fr-FR" sz="1300" b="0" i="0" u="none" strike="noStrike" kern="1200" cap="none" spc="0" baseline="0" dirty="0">
                <a:ln>
                  <a:noFill/>
                </a:ln>
                <a:solidFill>
                  <a:srgbClr val="000000"/>
                </a:solidFill>
                <a:latin typeface="Corbel" pitchFamily="18"/>
                <a:ea typeface="Microsoft YaHei" pitchFamily="2"/>
                <a:cs typeface="Mangal" pitchFamily="2"/>
              </a:endParaRPr>
            </a:p>
          </p:txBody>
        </p:sp>
      </p:grpSp>
      <p:pic>
        <p:nvPicPr>
          <p:cNvPr id="38" name="Picture 2" descr="Logo-SNEP-FSU"/>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0039" y="33727"/>
            <a:ext cx="1512409" cy="73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e 38"/>
          <p:cNvGrpSpPr/>
          <p:nvPr/>
        </p:nvGrpSpPr>
        <p:grpSpPr>
          <a:xfrm>
            <a:off x="9252687" y="-79801"/>
            <a:ext cx="2441922" cy="2058726"/>
            <a:chOff x="9252687" y="-79801"/>
            <a:chExt cx="2441922" cy="2058726"/>
          </a:xfrm>
        </p:grpSpPr>
        <p:pic>
          <p:nvPicPr>
            <p:cNvPr id="40"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2687" y="0"/>
              <a:ext cx="1160554" cy="11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 descr="engagés au quotidien_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0409" y="-79801"/>
              <a:ext cx="1404200" cy="205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overrideClrMapping bg1="dk1" tx1="lt1" bg2="dk2" tx2="lt2" accent1="accent1" accent2="accent2" accent3="accent3" accent4="accent4" accent5="accent5" accent6="accent6" hlink="hlink" folHlink="folHlink"/>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4"/>
          <p:cNvSpPr txBox="1">
            <a:spLocks noGrp="1"/>
          </p:cNvSpPr>
          <p:nvPr>
            <p:ph idx="1"/>
          </p:nvPr>
        </p:nvSpPr>
        <p:spPr>
          <a:xfrm>
            <a:off x="1504800" y="1905120"/>
            <a:ext cx="4419720" cy="4114800"/>
          </a:xfrm>
        </p:spPr>
        <p:txBody>
          <a:bodyPr lIns="91440" tIns="45720" rIns="91440" bIns="45720"/>
          <a:lstStyle/>
          <a:p>
            <a:pPr lvl="0" hangingPunct="1">
              <a:spcBef>
                <a:spcPts val="1800"/>
              </a:spcBef>
              <a:buClr>
                <a:srgbClr val="56C5FF"/>
              </a:buClr>
              <a:buSzPct val="100000"/>
              <a:buFont typeface="Arial" pitchFamily="34"/>
              <a:buChar char="•"/>
            </a:pPr>
            <a:r>
              <a:rPr lang="fr-FR" sz="2400" dirty="0">
                <a:latin typeface="Corbel" pitchFamily="18"/>
              </a:rPr>
              <a:t>Les </a:t>
            </a:r>
            <a:r>
              <a:rPr lang="fr-FR" sz="2400" b="1" u="sng" dirty="0">
                <a:latin typeface="Corbel" pitchFamily="18"/>
              </a:rPr>
              <a:t>budgets annexes </a:t>
            </a:r>
            <a:r>
              <a:rPr lang="fr-FR" sz="2400" dirty="0">
                <a:latin typeface="Corbel" pitchFamily="18"/>
              </a:rPr>
              <a:t>sont réservés à la gestion des activités accessoires telles que le GRETA, CFA etc.</a:t>
            </a:r>
          </a:p>
        </p:txBody>
      </p:sp>
      <p:sp>
        <p:nvSpPr>
          <p:cNvPr id="12" name="Espace réservé du contenu 5"/>
          <p:cNvSpPr txBox="1">
            <a:spLocks/>
          </p:cNvSpPr>
          <p:nvPr/>
        </p:nvSpPr>
        <p:spPr>
          <a:xfrm>
            <a:off x="6229080" y="1905120"/>
            <a:ext cx="4419720" cy="4114800"/>
          </a:xfrm>
          <a:prstGeom prst="rect">
            <a:avLst/>
          </a:prstGeom>
          <a:noFill/>
          <a:ln>
            <a:noFill/>
          </a:ln>
        </p:spPr>
        <p:txBody>
          <a:bodyPr vert="horz" wrap="square" lIns="91440" tIns="45720" rIns="91440" bIns="45720" rtlCol="0" anchor="t" anchorCtr="0">
            <a:noAutofit/>
          </a:bodyPr>
          <a:lst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rgbClr val="56C5FF"/>
              </a:buClr>
              <a:buSzPct val="100000"/>
              <a:buFont typeface="Arial" pitchFamily="34"/>
              <a:buChar char="•"/>
            </a:pPr>
            <a:r>
              <a:rPr lang="fr-FR" b="1" u="sng" dirty="0"/>
              <a:t>La section d’investissement </a:t>
            </a:r>
            <a:r>
              <a:rPr lang="fr-FR" dirty="0"/>
              <a:t>comptabilise tous les biens durables de plus d’un an et/ ou supérieurs à 800€, comme les sorties d’inventaire et autres opérations d’investissements.</a:t>
            </a:r>
          </a:p>
        </p:txBody>
      </p:sp>
      <p:pic>
        <p:nvPicPr>
          <p:cNvPr id="13" name="Picture 2" descr="Logo-SNEP-FSU"/>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0039" y="33727"/>
            <a:ext cx="1512409" cy="73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e 13"/>
          <p:cNvGrpSpPr/>
          <p:nvPr/>
        </p:nvGrpSpPr>
        <p:grpSpPr>
          <a:xfrm>
            <a:off x="9252687" y="-79801"/>
            <a:ext cx="2441922" cy="2058726"/>
            <a:chOff x="9252687" y="-79801"/>
            <a:chExt cx="2441922" cy="2058726"/>
          </a:xfrm>
        </p:grpSpPr>
        <p:pic>
          <p:nvPicPr>
            <p:cNvPr id="15"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2687" y="0"/>
              <a:ext cx="1160554" cy="11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engagés au quotidien_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0409" y="-79801"/>
              <a:ext cx="1404200" cy="205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5774233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txBox="1">
            <a:spLocks noGrp="1"/>
          </p:cNvSpPr>
          <p:nvPr>
            <p:ph type="title"/>
          </p:nvPr>
        </p:nvSpPr>
        <p:spPr>
          <a:xfrm>
            <a:off x="1522441" y="380880"/>
            <a:ext cx="7403196" cy="2157603"/>
          </a:xfrm>
        </p:spPr>
        <p:txBody>
          <a:bodyPr/>
          <a:lstStyle/>
          <a:p>
            <a:pPr lvl="0" algn="ctr"/>
            <a:r>
              <a:rPr lang="fr-FR" dirty="0"/>
              <a:t>Mode de réalisation de</a:t>
            </a:r>
            <a:br>
              <a:rPr lang="fr-FR" dirty="0"/>
            </a:br>
            <a:r>
              <a:rPr lang="fr-FR" dirty="0"/>
              <a:t> l’équilibre: = Autofinancement nul</a:t>
            </a:r>
          </a:p>
        </p:txBody>
      </p:sp>
      <p:sp>
        <p:nvSpPr>
          <p:cNvPr id="7" name="Espace réservé du contenu 8"/>
          <p:cNvSpPr txBox="1">
            <a:spLocks noGrp="1"/>
          </p:cNvSpPr>
          <p:nvPr>
            <p:ph idx="1"/>
          </p:nvPr>
        </p:nvSpPr>
        <p:spPr>
          <a:xfrm>
            <a:off x="1272788" y="3096788"/>
            <a:ext cx="4419720" cy="3049017"/>
          </a:xfrm>
        </p:spPr>
        <p:txBody>
          <a:bodyPr lIns="91440" tIns="45720" rIns="91440" bIns="45720"/>
          <a:lstStyle/>
          <a:p>
            <a:pPr lvl="0" hangingPunct="1">
              <a:spcBef>
                <a:spcPts val="1800"/>
              </a:spcBef>
              <a:buClr>
                <a:srgbClr val="56C5FF"/>
              </a:buClr>
              <a:buSzPct val="100000"/>
              <a:buFont typeface="Arial" pitchFamily="34"/>
              <a:buChar char="•"/>
            </a:pPr>
            <a:r>
              <a:rPr lang="fr-FR" sz="2400" dirty="0">
                <a:latin typeface="Corbel" pitchFamily="18"/>
              </a:rPr>
              <a:t>La </a:t>
            </a:r>
            <a:r>
              <a:rPr lang="fr-FR" sz="2400" u="sng" dirty="0">
                <a:latin typeface="Corbel" pitchFamily="18"/>
              </a:rPr>
              <a:t>capacité d’autofinancement </a:t>
            </a:r>
            <a:r>
              <a:rPr lang="fr-FR" sz="2400" dirty="0">
                <a:latin typeface="Corbel" pitchFamily="18"/>
              </a:rPr>
              <a:t>(CAF) s’il y a un excédent dans les ressources (recettes &gt; dépenses)</a:t>
            </a:r>
          </a:p>
          <a:p>
            <a:pPr lvl="0" hangingPunct="1">
              <a:spcBef>
                <a:spcPts val="1800"/>
              </a:spcBef>
              <a:buClr>
                <a:srgbClr val="56C5FF"/>
              </a:buClr>
              <a:buSzPct val="100000"/>
              <a:buFont typeface="Arial" pitchFamily="34"/>
              <a:buChar char="•"/>
            </a:pPr>
            <a:r>
              <a:rPr lang="fr-FR" sz="2400" dirty="0">
                <a:latin typeface="Corbel" pitchFamily="18"/>
              </a:rPr>
              <a:t>L’insuffisance d’autofinancement (IAF) si  dépenses &gt; recettes</a:t>
            </a:r>
          </a:p>
        </p:txBody>
      </p:sp>
      <p:sp>
        <p:nvSpPr>
          <p:cNvPr id="8" name="Espace réservé du contenu 9"/>
          <p:cNvSpPr txBox="1">
            <a:spLocks/>
          </p:cNvSpPr>
          <p:nvPr/>
        </p:nvSpPr>
        <p:spPr>
          <a:xfrm>
            <a:off x="6188137" y="3104005"/>
            <a:ext cx="4419720" cy="2202856"/>
          </a:xfrm>
          <a:prstGeom prst="rect">
            <a:avLst/>
          </a:prstGeom>
          <a:noFill/>
          <a:ln>
            <a:noFill/>
          </a:ln>
        </p:spPr>
        <p:txBody>
          <a:bodyPr vert="horz" wrap="square" lIns="91440" tIns="45720" rIns="91440" bIns="45720" rtlCol="0" anchor="t" anchorCtr="0">
            <a:noAutofit/>
          </a:bodyPr>
          <a:lst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rgbClr val="56C5FF"/>
              </a:buClr>
              <a:buSzPct val="100000"/>
              <a:buFont typeface="Arial" pitchFamily="34"/>
              <a:buChar char="•"/>
            </a:pPr>
            <a:r>
              <a:rPr lang="fr-FR" u="sng" dirty="0"/>
              <a:t>Le fonds de roulement:</a:t>
            </a:r>
          </a:p>
          <a:p>
            <a:pPr>
              <a:buClr>
                <a:srgbClr val="56C5FF"/>
              </a:buClr>
              <a:buSzPct val="100000"/>
              <a:buFont typeface="Arial" pitchFamily="34"/>
              <a:buChar char="•"/>
            </a:pPr>
            <a:r>
              <a:rPr lang="fr-FR" dirty="0"/>
              <a:t>unique pour le budget principal </a:t>
            </a:r>
          </a:p>
          <a:p>
            <a:pPr>
              <a:buClr>
                <a:srgbClr val="56C5FF"/>
              </a:buClr>
              <a:buSzPct val="100000"/>
              <a:buFont typeface="Arial" pitchFamily="34"/>
              <a:buChar char="•"/>
            </a:pPr>
            <a:r>
              <a:rPr lang="fr-FR" dirty="0"/>
              <a:t>traduit la marge de manœuvre de l’établissement</a:t>
            </a:r>
          </a:p>
        </p:txBody>
      </p:sp>
      <p:pic>
        <p:nvPicPr>
          <p:cNvPr id="5" name="Picture 2" descr="Logo-SNEP-FSU"/>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0039" y="33727"/>
            <a:ext cx="1512409" cy="73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e 8"/>
          <p:cNvGrpSpPr/>
          <p:nvPr/>
        </p:nvGrpSpPr>
        <p:grpSpPr>
          <a:xfrm>
            <a:off x="9252687" y="-79801"/>
            <a:ext cx="2441922" cy="2058726"/>
            <a:chOff x="9252687" y="-79801"/>
            <a:chExt cx="2441922" cy="2058726"/>
          </a:xfrm>
        </p:grpSpPr>
        <p:pic>
          <p:nvPicPr>
            <p:cNvPr id="10"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2687" y="0"/>
              <a:ext cx="1160554" cy="11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engagés au quotidien_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0409" y="-79801"/>
              <a:ext cx="1404200" cy="205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1789576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noGrp="1"/>
          </p:cNvSpPr>
          <p:nvPr>
            <p:ph type="title"/>
          </p:nvPr>
        </p:nvSpPr>
        <p:spPr>
          <a:xfrm>
            <a:off x="615406" y="764272"/>
            <a:ext cx="3969528" cy="1696996"/>
          </a:xfrm>
        </p:spPr>
        <p:txBody>
          <a:bodyPr/>
          <a:lstStyle/>
          <a:p>
            <a:pPr lvl="0"/>
            <a:r>
              <a:rPr lang="fr-FR" dirty="0"/>
              <a:t>Nomenclature du budget  </a:t>
            </a:r>
            <a:br>
              <a:rPr lang="fr-FR" dirty="0"/>
            </a:br>
            <a:br>
              <a:rPr lang="fr-FR" dirty="0"/>
            </a:br>
            <a:br>
              <a:rPr lang="fr-FR" dirty="0"/>
            </a:br>
            <a:r>
              <a:rPr lang="fr-FR" dirty="0"/>
              <a:t>                                     </a:t>
            </a:r>
          </a:p>
        </p:txBody>
      </p:sp>
      <p:pic>
        <p:nvPicPr>
          <p:cNvPr id="7" name="Espace réservé du contenu 6"/>
          <p:cNvPicPr>
            <a:picLocks noGrp="1" noChangeAspect="1"/>
          </p:cNvPicPr>
          <p:nvPr>
            <p:ph idx="4294967295"/>
          </p:nvPr>
        </p:nvPicPr>
        <p:blipFill>
          <a:blip r:embed="rId3"/>
          <a:stretch>
            <a:fillRect/>
          </a:stretch>
        </p:blipFill>
        <p:spPr>
          <a:xfrm rot="16200000">
            <a:off x="5564454" y="315881"/>
            <a:ext cx="5516900" cy="7355865"/>
          </a:xfrm>
          <a:prstGeom prst="rect">
            <a:avLst/>
          </a:prstGeom>
          <a:noFill/>
          <a:ln cap="flat">
            <a:noFill/>
          </a:ln>
        </p:spPr>
      </p:pic>
      <p:sp>
        <p:nvSpPr>
          <p:cNvPr id="8" name="Espace réservé du texte 4"/>
          <p:cNvSpPr txBox="1">
            <a:spLocks/>
          </p:cNvSpPr>
          <p:nvPr/>
        </p:nvSpPr>
        <p:spPr>
          <a:xfrm>
            <a:off x="50039" y="2703833"/>
            <a:ext cx="4491500" cy="3232943"/>
          </a:xfrm>
          <a:prstGeom prst="rect">
            <a:avLst/>
          </a:prstGeom>
        </p:spPr>
        <p:txBody>
          <a:bodyPr/>
          <a:lst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285840" indent="-285840">
              <a:buClr>
                <a:srgbClr val="56C5FF"/>
              </a:buClr>
              <a:buSzPct val="100000"/>
              <a:buFont typeface="Wingdings 3" charset="2"/>
              <a:buChar char="-"/>
            </a:pPr>
            <a:r>
              <a:rPr lang="fr-FR" dirty="0"/>
              <a:t>Codes d’activité commençant par </a:t>
            </a:r>
            <a:r>
              <a:rPr lang="fr-FR" b="1" u="sng" dirty="0"/>
              <a:t>0 sont à l’initiative de l’EPLE</a:t>
            </a:r>
          </a:p>
          <a:p>
            <a:pPr marL="285840" indent="-285840">
              <a:buClr>
                <a:srgbClr val="56C5FF"/>
              </a:buClr>
              <a:buSzPct val="100000"/>
              <a:buFont typeface="Wingdings 3" charset="2"/>
              <a:buChar char="-"/>
            </a:pPr>
            <a:r>
              <a:rPr lang="fr-FR" dirty="0"/>
              <a:t>Codes d’activité commençant par </a:t>
            </a:r>
            <a:r>
              <a:rPr lang="fr-FR" b="1" dirty="0"/>
              <a:t>1 sont imposés par l’autorité académique</a:t>
            </a:r>
          </a:p>
          <a:p>
            <a:pPr marL="285840" indent="-285840">
              <a:buClr>
                <a:srgbClr val="56C5FF"/>
              </a:buClr>
              <a:buSzPct val="100000"/>
              <a:buFont typeface="Wingdings 3" charset="2"/>
              <a:buChar char="-"/>
            </a:pPr>
            <a:r>
              <a:rPr lang="fr-FR" dirty="0"/>
              <a:t>Codes d’activité commençant par </a:t>
            </a:r>
            <a:r>
              <a:rPr lang="fr-FR" b="1" dirty="0"/>
              <a:t>2 sont créés par la collectivité territoriale </a:t>
            </a:r>
            <a:r>
              <a:rPr lang="fr-FR" dirty="0"/>
              <a:t>et dédiés au suivi de certaines subventions</a:t>
            </a:r>
          </a:p>
        </p:txBody>
      </p:sp>
      <p:pic>
        <p:nvPicPr>
          <p:cNvPr id="9" name="Picture 2" descr="Logo-SNEP-FSU"/>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0039" y="33727"/>
            <a:ext cx="1512409" cy="73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e 9"/>
          <p:cNvGrpSpPr/>
          <p:nvPr/>
        </p:nvGrpSpPr>
        <p:grpSpPr>
          <a:xfrm>
            <a:off x="9252687" y="-79801"/>
            <a:ext cx="2441922" cy="2058726"/>
            <a:chOff x="9252687" y="-79801"/>
            <a:chExt cx="2441922" cy="2058726"/>
          </a:xfrm>
        </p:grpSpPr>
        <p:pic>
          <p:nvPicPr>
            <p:cNvPr id="11" name="Imag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2687" y="0"/>
              <a:ext cx="1160554" cy="11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engagés au quotidien_ve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90409" y="-79801"/>
              <a:ext cx="1404200" cy="205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4023708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Titre 1"/>
          <p:cNvSpPr txBox="1">
            <a:spLocks noGrp="1"/>
          </p:cNvSpPr>
          <p:nvPr>
            <p:ph type="title"/>
          </p:nvPr>
        </p:nvSpPr>
        <p:spPr>
          <a:xfrm>
            <a:off x="1562447" y="452717"/>
            <a:ext cx="7690239" cy="1784443"/>
          </a:xfrm>
        </p:spPr>
        <p:txBody>
          <a:bodyPr/>
          <a:lstStyle/>
          <a:p>
            <a:pPr lvl="0" algn="ctr"/>
            <a:r>
              <a:rPr lang="fr-FR" dirty="0"/>
              <a:t>3/ Les points clés à connaître, à vérifier</a:t>
            </a:r>
          </a:p>
        </p:txBody>
      </p:sp>
      <p:sp>
        <p:nvSpPr>
          <p:cNvPr id="3" name="Espace réservé du contenu 2"/>
          <p:cNvSpPr txBox="1">
            <a:spLocks noGrp="1"/>
          </p:cNvSpPr>
          <p:nvPr>
            <p:ph idx="1"/>
          </p:nvPr>
        </p:nvSpPr>
        <p:spPr>
          <a:xfrm>
            <a:off x="1562447" y="2628451"/>
            <a:ext cx="9134280" cy="2789710"/>
          </a:xfrm>
        </p:spPr>
        <p:txBody>
          <a:bodyPr lIns="91440" tIns="45720" rIns="91440" bIns="45720"/>
          <a:lstStyle/>
          <a:p>
            <a:pPr lvl="0" hangingPunct="1">
              <a:spcBef>
                <a:spcPts val="1800"/>
              </a:spcBef>
              <a:buClr>
                <a:srgbClr val="56C5FF"/>
              </a:buClr>
              <a:buSzPct val="100000"/>
              <a:buFont typeface="Arial" pitchFamily="34"/>
              <a:buChar char="•"/>
            </a:pPr>
            <a:r>
              <a:rPr lang="fr-FR" sz="2400" dirty="0">
                <a:latin typeface="Corbel" pitchFamily="18"/>
              </a:rPr>
              <a:t>a/ Calendrier budgétaire</a:t>
            </a:r>
          </a:p>
          <a:p>
            <a:pPr lvl="0" hangingPunct="1">
              <a:spcBef>
                <a:spcPts val="1800"/>
              </a:spcBef>
              <a:buClr>
                <a:srgbClr val="56C5FF"/>
              </a:buClr>
              <a:buSzPct val="100000"/>
              <a:buFont typeface="Arial" pitchFamily="34"/>
              <a:buChar char="•"/>
            </a:pPr>
            <a:r>
              <a:rPr lang="fr-FR" sz="2400" dirty="0">
                <a:latin typeface="Corbel" pitchFamily="18"/>
              </a:rPr>
              <a:t>b/ Le vote du CA</a:t>
            </a:r>
          </a:p>
          <a:p>
            <a:pPr lvl="0" hangingPunct="1">
              <a:spcBef>
                <a:spcPts val="1800"/>
              </a:spcBef>
              <a:buClr>
                <a:srgbClr val="56C5FF"/>
              </a:buClr>
              <a:buSzPct val="100000"/>
              <a:buFont typeface="Arial" pitchFamily="34"/>
              <a:buChar char="•"/>
            </a:pPr>
            <a:r>
              <a:rPr lang="fr-FR" sz="2400" dirty="0">
                <a:latin typeface="Corbel" pitchFamily="18"/>
              </a:rPr>
              <a:t>c/ Utilisation des fonds de roulement</a:t>
            </a:r>
          </a:p>
          <a:p>
            <a:pPr lvl="0" hangingPunct="1">
              <a:spcBef>
                <a:spcPts val="1800"/>
              </a:spcBef>
              <a:buClr>
                <a:srgbClr val="56C5FF"/>
              </a:buClr>
              <a:buSzPct val="100000"/>
              <a:buFont typeface="Arial" pitchFamily="34"/>
              <a:buChar char="•"/>
            </a:pPr>
            <a:r>
              <a:rPr lang="fr-FR" sz="2400" dirty="0">
                <a:latin typeface="Corbel" pitchFamily="18"/>
              </a:rPr>
              <a:t>d/ Intérêt des lignes par discipline</a:t>
            </a:r>
          </a:p>
        </p:txBody>
      </p:sp>
      <p:pic>
        <p:nvPicPr>
          <p:cNvPr id="16" name="Picture 2" descr="Logo-SNEP-FSU"/>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0039" y="33727"/>
            <a:ext cx="1512409" cy="73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e 16"/>
          <p:cNvGrpSpPr/>
          <p:nvPr/>
        </p:nvGrpSpPr>
        <p:grpSpPr>
          <a:xfrm>
            <a:off x="9252687" y="-79801"/>
            <a:ext cx="2441922" cy="2058726"/>
            <a:chOff x="9252687" y="-79801"/>
            <a:chExt cx="2441922" cy="2058726"/>
          </a:xfrm>
        </p:grpSpPr>
        <p:pic>
          <p:nvPicPr>
            <p:cNvPr id="18"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2687" y="0"/>
              <a:ext cx="1160554" cy="11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engagés au quotidien_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0409" y="-79801"/>
              <a:ext cx="1404200" cy="205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564056" y="389192"/>
            <a:ext cx="9402274" cy="743577"/>
          </a:xfrm>
        </p:spPr>
        <p:txBody>
          <a:bodyPr/>
          <a:lstStyle/>
          <a:p>
            <a:pPr lvl="0"/>
            <a:r>
              <a:rPr lang="fr-FR" dirty="0"/>
              <a:t>Le calendrier budgétaire</a:t>
            </a:r>
          </a:p>
        </p:txBody>
      </p:sp>
      <p:sp>
        <p:nvSpPr>
          <p:cNvPr id="3" name="Espace réservé du contenu 2"/>
          <p:cNvSpPr txBox="1">
            <a:spLocks noGrp="1"/>
          </p:cNvSpPr>
          <p:nvPr>
            <p:ph idx="1"/>
          </p:nvPr>
        </p:nvSpPr>
        <p:spPr>
          <a:xfrm>
            <a:off x="218360" y="1201004"/>
            <a:ext cx="8666329" cy="5583795"/>
          </a:xfrm>
        </p:spPr>
        <p:txBody>
          <a:bodyPr lIns="91440" tIns="45720" rIns="91440" bIns="45720">
            <a:normAutofit fontScale="70000" lnSpcReduction="20000"/>
          </a:bodyPr>
          <a:lstStyle/>
          <a:p>
            <a:pPr lvl="0" hangingPunct="1">
              <a:spcBef>
                <a:spcPts val="1800"/>
              </a:spcBef>
              <a:buClr>
                <a:srgbClr val="56C5FF"/>
              </a:buClr>
              <a:buSzPct val="100000"/>
              <a:buFont typeface="Arial" pitchFamily="34"/>
              <a:buChar char="•"/>
            </a:pPr>
            <a:r>
              <a:rPr lang="fr-FR" sz="2400" b="1" u="sng" dirty="0">
                <a:latin typeface="Corbel" pitchFamily="18"/>
              </a:rPr>
              <a:t>1) Vote des dotations de fonctionnement aux établissements scolaires par la collectivité territoriale  </a:t>
            </a:r>
            <a:r>
              <a:rPr lang="fr-FR" sz="2400" dirty="0">
                <a:latin typeface="Corbel" pitchFamily="18"/>
              </a:rPr>
              <a:t>(Conseil départemental pour les collèges et Conseil régional pour les lycées) . Les dates peuvent varier mais se déroulent toujours avant le mois d’octobre. Certaines collectivités respectent la transparence en publiant leurs actes administratifs sur leur site. </a:t>
            </a:r>
          </a:p>
          <a:p>
            <a:pPr marL="0" lvl="0" indent="0" hangingPunct="1">
              <a:spcBef>
                <a:spcPts val="1800"/>
              </a:spcBef>
              <a:buClr>
                <a:srgbClr val="56C5FF"/>
              </a:buClr>
              <a:buSzPct val="100000"/>
              <a:buNone/>
            </a:pPr>
            <a:r>
              <a:rPr lang="fr-FR" sz="2400" dirty="0">
                <a:latin typeface="Corbel" pitchFamily="18"/>
                <a:sym typeface="Wingdings" panose="05000000000000000000" pitchFamily="2" charset="2"/>
              </a:rPr>
              <a:t> </a:t>
            </a:r>
            <a:r>
              <a:rPr lang="fr-FR" sz="2400" b="1" dirty="0">
                <a:latin typeface="Corbel" pitchFamily="18"/>
              </a:rPr>
              <a:t>C’est avant et durant le travail préparatoire (commission permanente) aux délibérations portant sur le budget qu’il est le plus opportun d’agir auprès des élus de la collectivité (De Janvier à Septembre pour préparer le budget de l’année suivante).</a:t>
            </a:r>
          </a:p>
          <a:p>
            <a:pPr lvl="0" hangingPunct="1">
              <a:spcBef>
                <a:spcPts val="1800"/>
              </a:spcBef>
              <a:buClr>
                <a:srgbClr val="56C5FF"/>
              </a:buClr>
              <a:buSzPct val="100000"/>
              <a:buFont typeface="Arial" pitchFamily="34"/>
              <a:buChar char="•"/>
            </a:pPr>
            <a:r>
              <a:rPr lang="fr-FR" sz="2400" dirty="0">
                <a:latin typeface="Corbel" pitchFamily="18"/>
              </a:rPr>
              <a:t>(</a:t>
            </a:r>
            <a:r>
              <a:rPr lang="fr-FR" sz="2400" b="1" u="sng" dirty="0">
                <a:latin typeface="Corbel" pitchFamily="18"/>
              </a:rPr>
              <a:t>2) Envoi des notices et notifications de DGF </a:t>
            </a:r>
            <a:r>
              <a:rPr lang="fr-FR" sz="2400" dirty="0">
                <a:latin typeface="Corbel" pitchFamily="18"/>
              </a:rPr>
              <a:t>Dotation Globale de Fonctionnement) aux chefs d’établissement avant le 1</a:t>
            </a:r>
            <a:r>
              <a:rPr lang="fr-FR" sz="2400" baseline="30000" dirty="0">
                <a:latin typeface="Corbel" pitchFamily="18"/>
              </a:rPr>
              <a:t>er</a:t>
            </a:r>
            <a:r>
              <a:rPr lang="fr-FR" sz="2400" dirty="0">
                <a:latin typeface="Corbel" pitchFamily="18"/>
              </a:rPr>
              <a:t> octobre.</a:t>
            </a:r>
          </a:p>
          <a:p>
            <a:pPr lvl="0" hangingPunct="1">
              <a:spcBef>
                <a:spcPts val="1800"/>
              </a:spcBef>
              <a:buClr>
                <a:srgbClr val="56C5FF"/>
              </a:buClr>
              <a:buSzPct val="100000"/>
              <a:buFont typeface="Arial" pitchFamily="34"/>
              <a:buChar char="•"/>
            </a:pPr>
            <a:r>
              <a:rPr lang="fr-FR" sz="2400" dirty="0">
                <a:latin typeface="Corbel" pitchFamily="18"/>
              </a:rPr>
              <a:t>3) </a:t>
            </a:r>
            <a:r>
              <a:rPr lang="fr-FR" sz="2400" b="1" u="sng" dirty="0">
                <a:latin typeface="Corbel" pitchFamily="18"/>
              </a:rPr>
              <a:t>Travail du chef d’établissement en lien avec le service d’intendance et de gestion </a:t>
            </a:r>
            <a:r>
              <a:rPr lang="fr-FR" sz="2400" dirty="0">
                <a:latin typeface="Corbel" pitchFamily="18"/>
              </a:rPr>
              <a:t>(intendance)  pour préparer le budget prévisionnel.</a:t>
            </a:r>
          </a:p>
          <a:p>
            <a:pPr marL="0" lvl="0" indent="0" hangingPunct="1">
              <a:spcBef>
                <a:spcPts val="1800"/>
              </a:spcBef>
              <a:buClr>
                <a:srgbClr val="56C5FF"/>
              </a:buClr>
              <a:buSzPct val="100000"/>
              <a:buNone/>
            </a:pPr>
            <a:r>
              <a:rPr lang="fr-FR" sz="2400" b="1" dirty="0">
                <a:latin typeface="Corbel" pitchFamily="18"/>
                <a:sym typeface="Wingdings" panose="05000000000000000000" pitchFamily="2" charset="2"/>
              </a:rPr>
              <a:t> C’est dès la rentrée, durant la période de septembre-octobre, qu’il faut échanger dans les équipes et anticiper sur les besoins de l’année suivante. C’est l’occasion d’informer sur les coûts et besoins particuliers des disciplines, des projets envisagés…afin de préparer le plus efficacement possible la phase décisionnelle du vote du projet prévisionnel lors du CA.  </a:t>
            </a:r>
          </a:p>
          <a:p>
            <a:pPr lvl="0" hangingPunct="1">
              <a:spcBef>
                <a:spcPts val="1800"/>
              </a:spcBef>
              <a:buClr>
                <a:srgbClr val="56C5FF"/>
              </a:buClr>
              <a:buSzPct val="100000"/>
              <a:buFont typeface="Arial" pitchFamily="34"/>
              <a:buChar char="•"/>
            </a:pPr>
            <a:r>
              <a:rPr lang="fr-FR" sz="2400" dirty="0">
                <a:latin typeface="Corbel" pitchFamily="18"/>
              </a:rPr>
              <a:t>4) </a:t>
            </a:r>
            <a:r>
              <a:rPr lang="fr-FR" sz="2400" b="1" u="sng" dirty="0">
                <a:latin typeface="Corbel" pitchFamily="18"/>
              </a:rPr>
              <a:t>Conseil d’administration sur le Budget </a:t>
            </a:r>
            <a:r>
              <a:rPr lang="fr-FR" sz="2400" dirty="0">
                <a:latin typeface="Corbel" pitchFamily="18"/>
              </a:rPr>
              <a:t>(précédé dans l’idéal d’une commission permanente). Après l’envoi des documents préparatoires (D’après la loi, au moins 8 jours avant le CA), se tient le Conseil d’administration où est soumis au vote le budget prévisionnel. Ce vote doit légalement avoir lieu avant le 1</a:t>
            </a:r>
            <a:r>
              <a:rPr lang="fr-FR" sz="2400" baseline="30000" dirty="0">
                <a:latin typeface="Corbel" pitchFamily="18"/>
              </a:rPr>
              <a:t>er</a:t>
            </a:r>
            <a:r>
              <a:rPr lang="fr-FR" sz="2400" dirty="0">
                <a:latin typeface="Corbel" pitchFamily="18"/>
              </a:rPr>
              <a:t> décembre, pour avoir un budget exécutoire au 1</a:t>
            </a:r>
            <a:r>
              <a:rPr lang="fr-FR" sz="2400" baseline="30000" dirty="0">
                <a:latin typeface="Corbel" pitchFamily="18"/>
              </a:rPr>
              <a:t>er</a:t>
            </a:r>
            <a:r>
              <a:rPr lang="fr-FR" sz="2400" dirty="0">
                <a:latin typeface="Corbel" pitchFamily="18"/>
              </a:rPr>
              <a:t> janvier de l’année suivante.</a:t>
            </a:r>
          </a:p>
        </p:txBody>
      </p:sp>
      <p:sp>
        <p:nvSpPr>
          <p:cNvPr id="7" name="Espace réservé du contenu 2"/>
          <p:cNvSpPr txBox="1">
            <a:spLocks/>
          </p:cNvSpPr>
          <p:nvPr/>
        </p:nvSpPr>
        <p:spPr>
          <a:xfrm>
            <a:off x="7601803" y="1152983"/>
            <a:ext cx="4047957" cy="5022375"/>
          </a:xfrm>
          <a:prstGeom prst="rect">
            <a:avLst/>
          </a:prstGeom>
        </p:spPr>
        <p:txBody>
          <a:bodyPr vert="horz" lIns="91440" tIns="45720" rIns="91440" bIns="45720" rtlCol="0">
            <a:normAutofit/>
          </a:bodyPr>
          <a:lstStyle>
            <a:lvl1pPr marL="342797" indent="-342797" algn="l" defTabSz="457063" rtl="0" eaLnBrk="1" latinLnBrk="0" hangingPunct="0">
              <a:spcBef>
                <a:spcPts val="1417"/>
              </a:spcBef>
              <a:spcAft>
                <a:spcPts val="0"/>
              </a:spcAft>
              <a:buClr>
                <a:schemeClr val="bg2">
                  <a:lumMod val="40000"/>
                  <a:lumOff val="60000"/>
                </a:schemeClr>
              </a:buClr>
              <a:buSzPct val="80000"/>
              <a:buFont typeface="Wingdings 3" charset="2"/>
              <a:buChar char=""/>
              <a:defRPr sz="3200" b="0" i="0" kern="1200">
                <a:solidFill>
                  <a:schemeClr val="tx1"/>
                </a:solidFill>
                <a:latin typeface="Liberation Sans" pitchFamily="18"/>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hangingPunct="1">
              <a:spcBef>
                <a:spcPts val="1800"/>
              </a:spcBef>
              <a:buClr>
                <a:srgbClr val="56C5FF"/>
              </a:buClr>
              <a:buSzPct val="100000"/>
              <a:buFont typeface="Arial" pitchFamily="34"/>
              <a:buChar char="•"/>
            </a:pPr>
            <a:endParaRPr lang="fr-FR" sz="2400" dirty="0">
              <a:latin typeface="Corbel" pitchFamily="18"/>
            </a:endParaRPr>
          </a:p>
        </p:txBody>
      </p:sp>
      <p:sp>
        <p:nvSpPr>
          <p:cNvPr id="8" name="Espace réservé du contenu 2"/>
          <p:cNvSpPr txBox="1">
            <a:spLocks/>
          </p:cNvSpPr>
          <p:nvPr/>
        </p:nvSpPr>
        <p:spPr>
          <a:xfrm>
            <a:off x="8584445" y="846161"/>
            <a:ext cx="3574705" cy="5991369"/>
          </a:xfrm>
          <a:prstGeom prst="rect">
            <a:avLst/>
          </a:prstGeom>
        </p:spPr>
        <p:txBody>
          <a:bodyPr vert="horz" lIns="91440" tIns="45720" rIns="91440" bIns="45720" rtlCol="0">
            <a:normAutofit fontScale="77500" lnSpcReduction="20000"/>
          </a:bodyPr>
          <a:lstStyle>
            <a:lvl1pPr marL="342797" indent="-342797" algn="l" defTabSz="457063" rtl="0" eaLnBrk="1" latinLnBrk="0" hangingPunct="0">
              <a:spcBef>
                <a:spcPts val="1417"/>
              </a:spcBef>
              <a:spcAft>
                <a:spcPts val="0"/>
              </a:spcAft>
              <a:buClr>
                <a:schemeClr val="bg2">
                  <a:lumMod val="40000"/>
                  <a:lumOff val="60000"/>
                </a:schemeClr>
              </a:buClr>
              <a:buSzPct val="80000"/>
              <a:buFont typeface="Wingdings 3" charset="2"/>
              <a:buChar char=""/>
              <a:defRPr sz="3200" b="0" i="0" kern="1200">
                <a:solidFill>
                  <a:schemeClr val="tx1"/>
                </a:solidFill>
                <a:latin typeface="Liberation Sans" pitchFamily="18"/>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hangingPunct="1">
              <a:spcBef>
                <a:spcPts val="1800"/>
              </a:spcBef>
              <a:buClr>
                <a:srgbClr val="56C5FF"/>
              </a:buClr>
              <a:buSzPct val="100000"/>
              <a:buNone/>
            </a:pPr>
            <a:endParaRPr lang="fr-FR" sz="2400" b="1" dirty="0">
              <a:solidFill>
                <a:srgbClr val="FFFF00"/>
              </a:solidFill>
              <a:latin typeface="Corbel" pitchFamily="18"/>
              <a:sym typeface="Wingdings" panose="05000000000000000000" pitchFamily="2" charset="2"/>
            </a:endParaRPr>
          </a:p>
          <a:p>
            <a:pPr marL="0" indent="0" algn="ctr" hangingPunct="1">
              <a:spcBef>
                <a:spcPts val="1800"/>
              </a:spcBef>
              <a:buClr>
                <a:srgbClr val="56C5FF"/>
              </a:buClr>
              <a:buSzPct val="100000"/>
              <a:buNone/>
            </a:pPr>
            <a:endParaRPr lang="fr-FR" sz="2900" b="1" dirty="0">
              <a:solidFill>
                <a:srgbClr val="FFFF00"/>
              </a:solidFill>
              <a:latin typeface="Corbel" pitchFamily="18"/>
              <a:sym typeface="Wingdings" panose="05000000000000000000" pitchFamily="2" charset="2"/>
            </a:endParaRPr>
          </a:p>
          <a:p>
            <a:pPr marL="0" indent="0" algn="ctr" hangingPunct="1">
              <a:spcBef>
                <a:spcPts val="1800"/>
              </a:spcBef>
              <a:buClr>
                <a:srgbClr val="56C5FF"/>
              </a:buClr>
              <a:buSzPct val="100000"/>
              <a:buNone/>
            </a:pPr>
            <a:r>
              <a:rPr lang="fr-FR" sz="2900" b="1" dirty="0">
                <a:solidFill>
                  <a:srgbClr val="FFFF00"/>
                </a:solidFill>
                <a:latin typeface="Corbel" pitchFamily="18"/>
                <a:sym typeface="Wingdings" panose="05000000000000000000" pitchFamily="2" charset="2"/>
              </a:rPr>
              <a:t> </a:t>
            </a:r>
            <a:r>
              <a:rPr lang="fr-FR" sz="2900" b="1" dirty="0">
                <a:solidFill>
                  <a:srgbClr val="FFFF00"/>
                </a:solidFill>
                <a:latin typeface="Corbel" pitchFamily="18"/>
              </a:rPr>
              <a:t>Janvier – Septembre </a:t>
            </a:r>
          </a:p>
          <a:p>
            <a:pPr marL="0" indent="0" algn="ctr" hangingPunct="1">
              <a:spcBef>
                <a:spcPts val="1800"/>
              </a:spcBef>
              <a:buClr>
                <a:srgbClr val="56C5FF"/>
              </a:buClr>
              <a:buSzPct val="100000"/>
              <a:buNone/>
            </a:pPr>
            <a:r>
              <a:rPr lang="fr-FR" sz="2400" b="1" i="1" dirty="0">
                <a:solidFill>
                  <a:srgbClr val="FFFF00"/>
                </a:solidFill>
                <a:latin typeface="Corbel" pitchFamily="18"/>
              </a:rPr>
              <a:t>(sollicitation auprès                      des élus des CT)</a:t>
            </a:r>
          </a:p>
          <a:p>
            <a:pPr marL="0" indent="0" algn="ctr" hangingPunct="1">
              <a:spcBef>
                <a:spcPts val="1800"/>
              </a:spcBef>
              <a:buClr>
                <a:srgbClr val="56C5FF"/>
              </a:buClr>
              <a:buSzPct val="100000"/>
              <a:buNone/>
            </a:pPr>
            <a:endParaRPr lang="fr-FR" sz="2900" b="1" dirty="0">
              <a:solidFill>
                <a:srgbClr val="FFFF00"/>
              </a:solidFill>
              <a:latin typeface="Corbel" pitchFamily="18"/>
              <a:sym typeface="Wingdings" panose="05000000000000000000" pitchFamily="2" charset="2"/>
            </a:endParaRPr>
          </a:p>
          <a:p>
            <a:pPr marL="0" indent="0" algn="ctr" hangingPunct="1">
              <a:spcBef>
                <a:spcPts val="1800"/>
              </a:spcBef>
              <a:buClr>
                <a:srgbClr val="56C5FF"/>
              </a:buClr>
              <a:buSzPct val="100000"/>
              <a:buNone/>
            </a:pPr>
            <a:r>
              <a:rPr lang="fr-FR" sz="2900" b="1" dirty="0">
                <a:solidFill>
                  <a:srgbClr val="FFFF00"/>
                </a:solidFill>
                <a:latin typeface="Corbel" pitchFamily="18"/>
                <a:sym typeface="Wingdings" panose="05000000000000000000" pitchFamily="2" charset="2"/>
              </a:rPr>
              <a:t> </a:t>
            </a:r>
            <a:r>
              <a:rPr lang="fr-FR" sz="2900" b="1" dirty="0">
                <a:solidFill>
                  <a:srgbClr val="FFFF00"/>
                </a:solidFill>
                <a:latin typeface="Corbel" pitchFamily="18"/>
              </a:rPr>
              <a:t>Septembre – Octobre</a:t>
            </a:r>
          </a:p>
          <a:p>
            <a:pPr marL="0" indent="0" algn="ctr" hangingPunct="1">
              <a:spcBef>
                <a:spcPts val="1800"/>
              </a:spcBef>
              <a:buClr>
                <a:srgbClr val="56C5FF"/>
              </a:buClr>
              <a:buSzPct val="100000"/>
              <a:buNone/>
            </a:pPr>
            <a:r>
              <a:rPr lang="fr-FR" sz="2400" b="1" dirty="0">
                <a:solidFill>
                  <a:srgbClr val="FFFF00"/>
                </a:solidFill>
                <a:latin typeface="Corbel" pitchFamily="18"/>
              </a:rPr>
              <a:t>(Discussions et échanges en amont au sein de l’équipe pédagogique et avec  la direction de l’EPLE)</a:t>
            </a:r>
          </a:p>
          <a:p>
            <a:pPr marL="0" indent="0" algn="ctr" hangingPunct="1">
              <a:spcBef>
                <a:spcPts val="1800"/>
              </a:spcBef>
              <a:buClr>
                <a:srgbClr val="56C5FF"/>
              </a:buClr>
              <a:buSzPct val="100000"/>
              <a:buNone/>
            </a:pPr>
            <a:r>
              <a:rPr lang="fr-FR" sz="2400" b="1" dirty="0">
                <a:solidFill>
                  <a:srgbClr val="FFFF00"/>
                </a:solidFill>
                <a:latin typeface="Corbel" pitchFamily="18"/>
              </a:rPr>
              <a:t> </a:t>
            </a:r>
          </a:p>
          <a:p>
            <a:pPr marL="0" indent="0" algn="ctr" hangingPunct="1">
              <a:spcBef>
                <a:spcPts val="1800"/>
              </a:spcBef>
              <a:buClr>
                <a:srgbClr val="56C5FF"/>
              </a:buClr>
              <a:buSzPct val="100000"/>
              <a:buNone/>
            </a:pPr>
            <a:r>
              <a:rPr lang="fr-FR" sz="2900" b="1" dirty="0">
                <a:solidFill>
                  <a:srgbClr val="FFFF00"/>
                </a:solidFill>
                <a:latin typeface="Corbel" pitchFamily="18"/>
                <a:sym typeface="Wingdings" panose="05000000000000000000" pitchFamily="2" charset="2"/>
              </a:rPr>
              <a:t> </a:t>
            </a:r>
            <a:r>
              <a:rPr lang="fr-FR" sz="2900" b="1" dirty="0">
                <a:solidFill>
                  <a:srgbClr val="FFFF00"/>
                </a:solidFill>
                <a:latin typeface="Corbel" pitchFamily="18"/>
              </a:rPr>
              <a:t>Novembre-décembre</a:t>
            </a:r>
          </a:p>
          <a:p>
            <a:pPr marL="0" indent="0" algn="ctr" hangingPunct="1">
              <a:spcBef>
                <a:spcPts val="1800"/>
              </a:spcBef>
              <a:buClr>
                <a:srgbClr val="56C5FF"/>
              </a:buClr>
              <a:buSzPct val="100000"/>
              <a:buNone/>
            </a:pPr>
            <a:r>
              <a:rPr lang="fr-FR" sz="2400" b="1" dirty="0">
                <a:solidFill>
                  <a:srgbClr val="FFFF00"/>
                </a:solidFill>
                <a:latin typeface="Corbel" pitchFamily="18"/>
              </a:rPr>
              <a:t>( Amendements et discussions avant le vote du C.A)</a:t>
            </a:r>
          </a:p>
          <a:p>
            <a:pPr algn="ctr" hangingPunct="1">
              <a:spcBef>
                <a:spcPts val="1800"/>
              </a:spcBef>
              <a:buClr>
                <a:srgbClr val="56C5FF"/>
              </a:buClr>
              <a:buSzPct val="100000"/>
              <a:buFont typeface="Arial" pitchFamily="34"/>
              <a:buChar char="•"/>
            </a:pPr>
            <a:endParaRPr lang="fr-FR" sz="2400" b="1" dirty="0">
              <a:solidFill>
                <a:srgbClr val="FFFF00"/>
              </a:solidFill>
              <a:latin typeface="Corbel" pitchFamily="18"/>
            </a:endParaRPr>
          </a:p>
        </p:txBody>
      </p:sp>
      <p:pic>
        <p:nvPicPr>
          <p:cNvPr id="9" name="Picture 2" descr="Logo-SNEP-FSU"/>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0039" y="33727"/>
            <a:ext cx="1512409" cy="73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e 9"/>
          <p:cNvGrpSpPr/>
          <p:nvPr/>
        </p:nvGrpSpPr>
        <p:grpSpPr>
          <a:xfrm>
            <a:off x="9252687" y="-79801"/>
            <a:ext cx="2441922" cy="2058726"/>
            <a:chOff x="9252687" y="-79801"/>
            <a:chExt cx="2441922" cy="2058726"/>
          </a:xfrm>
        </p:grpSpPr>
        <p:pic>
          <p:nvPicPr>
            <p:cNvPr id="11"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2687" y="0"/>
              <a:ext cx="1160554" cy="11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engagés au quotidien_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0409" y="-79801"/>
              <a:ext cx="1404200" cy="205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63940016"/>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Présentation%20tunnel%20bleu%20numérique%20pour%20les%20professionnels%20(grand%20écran)</Template>
  <TotalTime>234</TotalTime>
  <Words>1703</Words>
  <Application>Microsoft Office PowerPoint</Application>
  <PresentationFormat>Personnalisé</PresentationFormat>
  <Paragraphs>122</Paragraphs>
  <Slides>13</Slides>
  <Notes>13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13</vt:i4>
      </vt:variant>
    </vt:vector>
  </HeadingPairs>
  <TitlesOfParts>
    <vt:vector size="23" baseType="lpstr">
      <vt:lpstr>Arial</vt:lpstr>
      <vt:lpstr>Calibri</vt:lpstr>
      <vt:lpstr>Century Gothic</vt:lpstr>
      <vt:lpstr>Corbel</vt:lpstr>
      <vt:lpstr>Liberation Sans</vt:lpstr>
      <vt:lpstr>Liberation Serif</vt:lpstr>
      <vt:lpstr>Times New Roman</vt:lpstr>
      <vt:lpstr>Wingdings</vt:lpstr>
      <vt:lpstr>Wingdings 3</vt:lpstr>
      <vt:lpstr>Ion</vt:lpstr>
      <vt:lpstr>LE BUDGET D’UN EPLE  Comprendre  ET Agir </vt:lpstr>
      <vt:lpstr>Le budget d’un EPLE depuis la RCBC (réforme cadre budgétaire et comptable 2012)</vt:lpstr>
      <vt:lpstr>1/ Qu’est ce qu’un Budget?</vt:lpstr>
      <vt:lpstr>2/ La structure budgétaire</vt:lpstr>
      <vt:lpstr>Présentation PowerPoint</vt:lpstr>
      <vt:lpstr>Mode de réalisation de  l’équilibre: = Autofinancement nul</vt:lpstr>
      <vt:lpstr>Nomenclature du budget                                          </vt:lpstr>
      <vt:lpstr>3/ Les points clés à connaître, à vérifier</vt:lpstr>
      <vt:lpstr>Le calendrier budgétaire</vt:lpstr>
      <vt:lpstr>Le Vote du CA</vt:lpstr>
      <vt:lpstr>Utilisation du fonds de roulement</vt:lpstr>
      <vt:lpstr>Intérêt des lignes par discipline</vt:lpstr>
      <vt:lpstr>Exemple de nomenclature pour l’EPS (à décliner pour les autres disciplines)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BUDGET D’UN EPLE</dc:title>
  <dc:creator>sam-portable</dc:creator>
  <cp:lastModifiedBy>Etienne all</cp:lastModifiedBy>
  <cp:revision>25</cp:revision>
  <dcterms:created xsi:type="dcterms:W3CDTF">2018-10-28T10:20:55Z</dcterms:created>
  <dcterms:modified xsi:type="dcterms:W3CDTF">2023-11-08T10:11:33Z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mpaign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InternalTags">
    <vt:lpwstr/>
  </property>
  <property fmtid="{D5CDD505-2E9C-101B-9397-08002B2CF9AE}" pid="6" name="LocalizationTags">
    <vt:lpwstr/>
  </property>
  <property fmtid="{D5CDD505-2E9C-101B-9397-08002B2CF9AE}" pid="7" name="ScenarioTags">
    <vt:lpwstr/>
  </property>
</Properties>
</file>