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97" r:id="rId3"/>
    <p:sldId id="298" r:id="rId4"/>
    <p:sldId id="258" r:id="rId5"/>
    <p:sldId id="299" r:id="rId6"/>
    <p:sldId id="300" r:id="rId7"/>
    <p:sldId id="301" r:id="rId8"/>
    <p:sldId id="302" r:id="rId9"/>
    <p:sldId id="303" r:id="rId10"/>
    <p:sldId id="259" r:id="rId11"/>
    <p:sldId id="263" r:id="rId12"/>
    <p:sldId id="286" r:id="rId13"/>
    <p:sldId id="308" r:id="rId14"/>
    <p:sldId id="260" r:id="rId15"/>
    <p:sldId id="309" r:id="rId16"/>
    <p:sldId id="291" r:id="rId17"/>
    <p:sldId id="288" r:id="rId18"/>
    <p:sldId id="305" r:id="rId19"/>
    <p:sldId id="307" r:id="rId20"/>
    <p:sldId id="306" r:id="rId21"/>
    <p:sldId id="310"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78792"/>
  </p:normalViewPr>
  <p:slideViewPr>
    <p:cSldViewPr snapToGrid="0" snapToObjects="1">
      <p:cViewPr varScale="1">
        <p:scale>
          <a:sx n="49" d="100"/>
          <a:sy n="49" d="100"/>
        </p:scale>
        <p:origin x="8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18"/>
  <c:chart>
    <c:title>
      <c:tx>
        <c:rich>
          <a:bodyPr rot="0"/>
          <a:lstStyle/>
          <a:p>
            <a:pPr>
              <a:defRPr sz="1500" b="0" strike="noStrike" spc="-1">
                <a:solidFill>
                  <a:srgbClr val="595959"/>
                </a:solidFill>
                <a:uFill>
                  <a:solidFill>
                    <a:srgbClr val="FFFFFF"/>
                  </a:solidFill>
                </a:uFill>
                <a:latin typeface="Calibri"/>
                <a:ea typeface="DejaVu Sans"/>
              </a:defRPr>
            </a:pPr>
            <a:r>
              <a:rPr lang="fr-FR" sz="1500" b="0" strike="noStrike" spc="-1">
                <a:solidFill>
                  <a:srgbClr val="595959"/>
                </a:solidFill>
                <a:uFill>
                  <a:solidFill>
                    <a:srgbClr val="FFFFFF"/>
                  </a:solidFill>
                </a:uFill>
                <a:latin typeface="Calibri"/>
                <a:ea typeface="DejaVu Sans"/>
              </a:rPr>
              <a:t>Répartition des MCf par section du CNU
(Source : DGRH A1-1- septembre 2016)</a:t>
            </a:r>
          </a:p>
        </c:rich>
      </c:tx>
      <c:overlay val="0"/>
    </c:title>
    <c:autoTitleDeleted val="0"/>
    <c:plotArea>
      <c:layout>
        <c:manualLayout>
          <c:layoutTarget val="inner"/>
          <c:xMode val="edge"/>
          <c:yMode val="edge"/>
          <c:x val="0.218458274398868"/>
          <c:y val="0.31522842639593901"/>
          <c:w val="0.49674681753889699"/>
          <c:h val="0.61715736040609104"/>
        </c:manualLayout>
      </c:layout>
      <c:radarChart>
        <c:radarStyle val="marker"/>
        <c:varyColors val="1"/>
        <c:ser>
          <c:idx val="0"/>
          <c:order val="0"/>
          <c:tx>
            <c:strRef>
              <c:f>label 0</c:f>
              <c:strCache>
                <c:ptCount val="1"/>
                <c:pt idx="0">
                  <c:v>MCF Hommes (%)</c:v>
                </c:pt>
              </c:strCache>
            </c:strRef>
          </c:tx>
          <c:spPr>
            <a:ln w="28440">
              <a:noFill/>
            </a:ln>
          </c:spPr>
          <c:marker>
            <c:symbol val="square"/>
            <c:size val="5"/>
            <c:spPr>
              <a:solidFill>
                <a:srgbClr val="4F6228"/>
              </a:solidFill>
            </c:spPr>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strRef>
              <c:f>categories</c:f>
              <c:strCache>
                <c:ptCount val="118"/>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70</c:v>
                </c:pt>
                <c:pt idx="25">
                  <c:v>71</c:v>
                </c:pt>
                <c:pt idx="26">
                  <c:v>72</c:v>
                </c:pt>
                <c:pt idx="27">
                  <c:v>79</c:v>
                </c:pt>
                <c:pt idx="28">
                  <c:v>74</c:v>
                </c:pt>
                <c:pt idx="29">
                  <c:v>76</c:v>
                </c:pt>
                <c:pt idx="30">
                  <c:v>77</c:v>
                </c:pt>
                <c:pt idx="31">
                  <c:v>25</c:v>
                </c:pt>
                <c:pt idx="32">
                  <c:v>26</c:v>
                </c:pt>
                <c:pt idx="33">
                  <c:v>27</c:v>
                </c:pt>
                <c:pt idx="34">
                  <c:v>28</c:v>
                </c:pt>
                <c:pt idx="35">
                  <c:v>29</c:v>
                </c:pt>
                <c:pt idx="36">
                  <c:v>30</c:v>
                </c:pt>
                <c:pt idx="37">
                  <c:v>31</c:v>
                </c:pt>
                <c:pt idx="38">
                  <c:v>32</c:v>
                </c:pt>
                <c:pt idx="39">
                  <c:v>33</c:v>
                </c:pt>
                <c:pt idx="40">
                  <c:v>34</c:v>
                </c:pt>
                <c:pt idx="41">
                  <c:v>35</c:v>
                </c:pt>
                <c:pt idx="42">
                  <c:v>36</c:v>
                </c:pt>
                <c:pt idx="43">
                  <c:v>37</c:v>
                </c:pt>
                <c:pt idx="44">
                  <c:v>60</c:v>
                </c:pt>
                <c:pt idx="45">
                  <c:v>61</c:v>
                </c:pt>
                <c:pt idx="46">
                  <c:v>62</c:v>
                </c:pt>
                <c:pt idx="47">
                  <c:v>63</c:v>
                </c:pt>
                <c:pt idx="48">
                  <c:v>64</c:v>
                </c:pt>
                <c:pt idx="49">
                  <c:v>65</c:v>
                </c:pt>
                <c:pt idx="50">
                  <c:v>66</c:v>
                </c:pt>
                <c:pt idx="51">
                  <c:v>67</c:v>
                </c:pt>
                <c:pt idx="52">
                  <c:v>68</c:v>
                </c:pt>
                <c:pt idx="53">
                  <c:v>69</c:v>
                </c:pt>
                <c:pt idx="54">
                  <c:v>80 / 85</c:v>
                </c:pt>
                <c:pt idx="55">
                  <c:v>81 / 86</c:v>
                </c:pt>
                <c:pt idx="56">
                  <c:v>82 / 87</c:v>
                </c:pt>
                <c:pt idx="57">
                  <c:v>4201</c:v>
                </c:pt>
                <c:pt idx="58">
                  <c:v>4202</c:v>
                </c:pt>
                <c:pt idx="59">
                  <c:v>4203</c:v>
                </c:pt>
                <c:pt idx="60">
                  <c:v>4301</c:v>
                </c:pt>
                <c:pt idx="61">
                  <c:v>4302</c:v>
                </c:pt>
                <c:pt idx="62">
                  <c:v>43</c:v>
                </c:pt>
                <c:pt idx="63">
                  <c:v>4401</c:v>
                </c:pt>
                <c:pt idx="64">
                  <c:v>4402</c:v>
                </c:pt>
                <c:pt idx="65">
                  <c:v>4403</c:v>
                </c:pt>
                <c:pt idx="66">
                  <c:v>4404</c:v>
                </c:pt>
                <c:pt idx="67">
                  <c:v>4501</c:v>
                </c:pt>
                <c:pt idx="68">
                  <c:v>4502</c:v>
                </c:pt>
                <c:pt idx="69">
                  <c:v>4503</c:v>
                </c:pt>
                <c:pt idx="70">
                  <c:v>4601</c:v>
                </c:pt>
                <c:pt idx="71">
                  <c:v>4602</c:v>
                </c:pt>
                <c:pt idx="72">
                  <c:v>4603</c:v>
                </c:pt>
                <c:pt idx="73">
                  <c:v>4604</c:v>
                </c:pt>
                <c:pt idx="74">
                  <c:v>4701</c:v>
                </c:pt>
                <c:pt idx="75">
                  <c:v>4702</c:v>
                </c:pt>
                <c:pt idx="76">
                  <c:v>4703</c:v>
                </c:pt>
                <c:pt idx="77">
                  <c:v>4704</c:v>
                </c:pt>
                <c:pt idx="78">
                  <c:v>4801</c:v>
                </c:pt>
                <c:pt idx="79">
                  <c:v>4802</c:v>
                </c:pt>
                <c:pt idx="80">
                  <c:v>4803</c:v>
                </c:pt>
                <c:pt idx="81">
                  <c:v>4804</c:v>
                </c:pt>
                <c:pt idx="82">
                  <c:v>4901</c:v>
                </c:pt>
                <c:pt idx="83">
                  <c:v>4902</c:v>
                </c:pt>
                <c:pt idx="84">
                  <c:v>4903</c:v>
                </c:pt>
                <c:pt idx="85">
                  <c:v>4904</c:v>
                </c:pt>
                <c:pt idx="86">
                  <c:v>4905</c:v>
                </c:pt>
                <c:pt idx="87">
                  <c:v>5001</c:v>
                </c:pt>
                <c:pt idx="88">
                  <c:v>5002</c:v>
                </c:pt>
                <c:pt idx="89">
                  <c:v>5003</c:v>
                </c:pt>
                <c:pt idx="90">
                  <c:v>5004</c:v>
                </c:pt>
                <c:pt idx="91">
                  <c:v>5101</c:v>
                </c:pt>
                <c:pt idx="92">
                  <c:v>5102</c:v>
                </c:pt>
                <c:pt idx="93">
                  <c:v>5103</c:v>
                </c:pt>
                <c:pt idx="94">
                  <c:v>5104</c:v>
                </c:pt>
                <c:pt idx="95">
                  <c:v>5201</c:v>
                </c:pt>
                <c:pt idx="96">
                  <c:v>5202</c:v>
                </c:pt>
                <c:pt idx="97">
                  <c:v>5203</c:v>
                </c:pt>
                <c:pt idx="98">
                  <c:v>5204</c:v>
                </c:pt>
                <c:pt idx="99">
                  <c:v>5301</c:v>
                </c:pt>
                <c:pt idx="100">
                  <c:v>5302</c:v>
                </c:pt>
                <c:pt idx="101">
                  <c:v>5401</c:v>
                </c:pt>
                <c:pt idx="102">
                  <c:v>5402</c:v>
                </c:pt>
                <c:pt idx="103">
                  <c:v>5403</c:v>
                </c:pt>
                <c:pt idx="104">
                  <c:v>5404</c:v>
                </c:pt>
                <c:pt idx="105">
                  <c:v>5405</c:v>
                </c:pt>
                <c:pt idx="106">
                  <c:v>5501</c:v>
                </c:pt>
                <c:pt idx="107">
                  <c:v>5502</c:v>
                </c:pt>
                <c:pt idx="108">
                  <c:v>5503</c:v>
                </c:pt>
                <c:pt idx="109">
                  <c:v>5601</c:v>
                </c:pt>
                <c:pt idx="110">
                  <c:v>5602</c:v>
                </c:pt>
                <c:pt idx="111">
                  <c:v>5603</c:v>
                </c:pt>
                <c:pt idx="112">
                  <c:v>5701</c:v>
                </c:pt>
                <c:pt idx="113">
                  <c:v>5702</c:v>
                </c:pt>
                <c:pt idx="114">
                  <c:v>5703</c:v>
                </c:pt>
                <c:pt idx="115">
                  <c:v>5801</c:v>
                </c:pt>
                <c:pt idx="116">
                  <c:v>5802</c:v>
                </c:pt>
                <c:pt idx="117">
                  <c:v>5803</c:v>
                </c:pt>
              </c:strCache>
            </c:strRef>
          </c:cat>
          <c:val>
            <c:numRef>
              <c:f>0</c:f>
              <c:numCache>
                <c:formatCode>General</c:formatCode>
                <c:ptCount val="118"/>
                <c:pt idx="0">
                  <c:v>45.101214574898798</c:v>
                </c:pt>
                <c:pt idx="1">
                  <c:v>52.846534653465362</c:v>
                </c:pt>
                <c:pt idx="2">
                  <c:v>57.5</c:v>
                </c:pt>
                <c:pt idx="3">
                  <c:v>58.75</c:v>
                </c:pt>
                <c:pt idx="4">
                  <c:v>57.189277010560502</c:v>
                </c:pt>
                <c:pt idx="5">
                  <c:v>46.362515413070298</c:v>
                </c:pt>
                <c:pt idx="6">
                  <c:v>30.98330241187378</c:v>
                </c:pt>
                <c:pt idx="7">
                  <c:v>35.436893203883493</c:v>
                </c:pt>
                <c:pt idx="8">
                  <c:v>34.521880064829801</c:v>
                </c:pt>
                <c:pt idx="9">
                  <c:v>29.457364341085299</c:v>
                </c:pt>
                <c:pt idx="10">
                  <c:v>33.689024390243887</c:v>
                </c:pt>
                <c:pt idx="11">
                  <c:v>33.231707317073202</c:v>
                </c:pt>
                <c:pt idx="12">
                  <c:v>34.042553191489397</c:v>
                </c:pt>
                <c:pt idx="13">
                  <c:v>31.417112299465199</c:v>
                </c:pt>
                <c:pt idx="14">
                  <c:v>46.488294314381299</c:v>
                </c:pt>
                <c:pt idx="15">
                  <c:v>36.831059811122799</c:v>
                </c:pt>
                <c:pt idx="16">
                  <c:v>67.099567099567096</c:v>
                </c:pt>
                <c:pt idx="17">
                  <c:v>50</c:v>
                </c:pt>
                <c:pt idx="18">
                  <c:v>46.2992125984252</c:v>
                </c:pt>
                <c:pt idx="19">
                  <c:v>39.0625</c:v>
                </c:pt>
                <c:pt idx="20">
                  <c:v>48.443579766536999</c:v>
                </c:pt>
                <c:pt idx="21">
                  <c:v>52.102102102102101</c:v>
                </c:pt>
                <c:pt idx="22">
                  <c:v>57.2847682119205</c:v>
                </c:pt>
                <c:pt idx="23">
                  <c:v>51.533742331288401</c:v>
                </c:pt>
                <c:pt idx="24">
                  <c:v>44.897959183673493</c:v>
                </c:pt>
                <c:pt idx="25">
                  <c:v>42.926045016077197</c:v>
                </c:pt>
                <c:pt idx="26">
                  <c:v>61.290322580645203</c:v>
                </c:pt>
                <c:pt idx="27">
                  <c:v>53.846153846153904</c:v>
                </c:pt>
                <c:pt idx="28">
                  <c:v>63.926940639269397</c:v>
                </c:pt>
                <c:pt idx="29">
                  <c:v>62.5</c:v>
                </c:pt>
                <c:pt idx="30">
                  <c:v>60</c:v>
                </c:pt>
                <c:pt idx="31">
                  <c:v>81.33971291866024</c:v>
                </c:pt>
                <c:pt idx="32">
                  <c:v>67.065868263473078</c:v>
                </c:pt>
                <c:pt idx="33">
                  <c:v>74.157764995891498</c:v>
                </c:pt>
                <c:pt idx="34">
                  <c:v>68.901734104046199</c:v>
                </c:pt>
                <c:pt idx="35">
                  <c:v>76.521739130434682</c:v>
                </c:pt>
                <c:pt idx="36">
                  <c:v>80.154639175257699</c:v>
                </c:pt>
                <c:pt idx="37">
                  <c:v>56.756756756756801</c:v>
                </c:pt>
                <c:pt idx="38">
                  <c:v>54.879448909299697</c:v>
                </c:pt>
                <c:pt idx="39">
                  <c:v>55.706984667802359</c:v>
                </c:pt>
                <c:pt idx="40">
                  <c:v>78.151260504201701</c:v>
                </c:pt>
                <c:pt idx="41">
                  <c:v>63.905325443787</c:v>
                </c:pt>
                <c:pt idx="42">
                  <c:v>60.754716981132098</c:v>
                </c:pt>
                <c:pt idx="43">
                  <c:v>64.0625</c:v>
                </c:pt>
                <c:pt idx="44">
                  <c:v>79.963008631319397</c:v>
                </c:pt>
                <c:pt idx="45">
                  <c:v>79.901153212520597</c:v>
                </c:pt>
                <c:pt idx="46">
                  <c:v>66.712898751733675</c:v>
                </c:pt>
                <c:pt idx="47">
                  <c:v>80.832610581092794</c:v>
                </c:pt>
                <c:pt idx="48">
                  <c:v>45.616264294790263</c:v>
                </c:pt>
                <c:pt idx="49">
                  <c:v>40.884718498659502</c:v>
                </c:pt>
                <c:pt idx="50">
                  <c:v>45.970695970695999</c:v>
                </c:pt>
                <c:pt idx="51">
                  <c:v>52.427184466019362</c:v>
                </c:pt>
                <c:pt idx="52">
                  <c:v>47.550432276657098</c:v>
                </c:pt>
                <c:pt idx="53">
                  <c:v>47.349823321554801</c:v>
                </c:pt>
                <c:pt idx="54">
                  <c:v>43.243243243243192</c:v>
                </c:pt>
                <c:pt idx="55">
                  <c:v>40.528634361233493</c:v>
                </c:pt>
                <c:pt idx="56">
                  <c:v>39.024390243902403</c:v>
                </c:pt>
                <c:pt idx="57">
                  <c:v>68.571428571428541</c:v>
                </c:pt>
                <c:pt idx="58">
                  <c:v>28.8135593220339</c:v>
                </c:pt>
                <c:pt idx="59">
                  <c:v>26.984126984126959</c:v>
                </c:pt>
                <c:pt idx="60">
                  <c:v>64.864864864864899</c:v>
                </c:pt>
                <c:pt idx="61">
                  <c:v>72.2222222222222</c:v>
                </c:pt>
                <c:pt idx="62">
                  <c:v>66.304347826086882</c:v>
                </c:pt>
                <c:pt idx="63">
                  <c:v>37.301587301587261</c:v>
                </c:pt>
                <c:pt idx="64">
                  <c:v>55.238095238095198</c:v>
                </c:pt>
                <c:pt idx="65">
                  <c:v>50</c:v>
                </c:pt>
                <c:pt idx="66">
                  <c:v>20</c:v>
                </c:pt>
                <c:pt idx="67">
                  <c:v>39.130434782608702</c:v>
                </c:pt>
                <c:pt idx="68">
                  <c:v>46.428571428571402</c:v>
                </c:pt>
                <c:pt idx="69">
                  <c:v>33.3333333333333</c:v>
                </c:pt>
                <c:pt idx="70">
                  <c:v>44.186046511627893</c:v>
                </c:pt>
                <c:pt idx="71">
                  <c:v>45</c:v>
                </c:pt>
                <c:pt idx="72">
                  <c:v>68.181818181818201</c:v>
                </c:pt>
                <c:pt idx="73">
                  <c:v>70.270270270270302</c:v>
                </c:pt>
                <c:pt idx="74">
                  <c:v>35.483870967741893</c:v>
                </c:pt>
                <c:pt idx="75">
                  <c:v>60</c:v>
                </c:pt>
                <c:pt idx="76">
                  <c:v>45.45454545454546</c:v>
                </c:pt>
                <c:pt idx="77">
                  <c:v>36</c:v>
                </c:pt>
                <c:pt idx="78">
                  <c:v>80.952380952380906</c:v>
                </c:pt>
                <c:pt idx="79">
                  <c:v>90</c:v>
                </c:pt>
                <c:pt idx="80">
                  <c:v>49.180327868852487</c:v>
                </c:pt>
                <c:pt idx="81">
                  <c:v>60</c:v>
                </c:pt>
                <c:pt idx="82">
                  <c:v>53.3333333333333</c:v>
                </c:pt>
                <c:pt idx="83">
                  <c:v>80</c:v>
                </c:pt>
                <c:pt idx="84">
                  <c:v>77.777777777777743</c:v>
                </c:pt>
                <c:pt idx="85">
                  <c:v>0</c:v>
                </c:pt>
                <c:pt idx="86">
                  <c:v>80</c:v>
                </c:pt>
                <c:pt idx="87">
                  <c:v>72.727272727272705</c:v>
                </c:pt>
                <c:pt idx="88">
                  <c:v>100</c:v>
                </c:pt>
                <c:pt idx="89">
                  <c:v>20</c:v>
                </c:pt>
                <c:pt idx="90">
                  <c:v>50</c:v>
                </c:pt>
                <c:pt idx="91">
                  <c:v>50</c:v>
                </c:pt>
                <c:pt idx="92">
                  <c:v>71.428571428571345</c:v>
                </c:pt>
                <c:pt idx="93">
                  <c:v>77.777777777777743</c:v>
                </c:pt>
                <c:pt idx="94">
                  <c:v>80</c:v>
                </c:pt>
                <c:pt idx="95">
                  <c:v>90</c:v>
                </c:pt>
                <c:pt idx="96">
                  <c:v>66.6666666666667</c:v>
                </c:pt>
                <c:pt idx="97">
                  <c:v>80</c:v>
                </c:pt>
                <c:pt idx="98">
                  <c:v>100</c:v>
                </c:pt>
                <c:pt idx="99">
                  <c:v>70</c:v>
                </c:pt>
                <c:pt idx="100">
                  <c:v>83.333333333333243</c:v>
                </c:pt>
                <c:pt idx="101">
                  <c:v>31.25</c:v>
                </c:pt>
                <c:pt idx="102">
                  <c:v>0</c:v>
                </c:pt>
                <c:pt idx="103">
                  <c:v>62.5</c:v>
                </c:pt>
                <c:pt idx="104">
                  <c:v>41.666666666666643</c:v>
                </c:pt>
                <c:pt idx="105">
                  <c:v>43.75</c:v>
                </c:pt>
                <c:pt idx="106">
                  <c:v>87.5</c:v>
                </c:pt>
                <c:pt idx="107">
                  <c:v>42.857142857142861</c:v>
                </c:pt>
                <c:pt idx="108">
                  <c:v>100</c:v>
                </c:pt>
                <c:pt idx="109">
                  <c:v>36.36363636363636</c:v>
                </c:pt>
                <c:pt idx="110">
                  <c:v>54.285714285714299</c:v>
                </c:pt>
                <c:pt idx="111">
                  <c:v>54.545454545454596</c:v>
                </c:pt>
                <c:pt idx="112">
                  <c:v>62.962962962962997</c:v>
                </c:pt>
                <c:pt idx="113">
                  <c:v>70.212765957446777</c:v>
                </c:pt>
                <c:pt idx="114">
                  <c:v>57.692307692307701</c:v>
                </c:pt>
                <c:pt idx="115">
                  <c:v>66.129032258064385</c:v>
                </c:pt>
                <c:pt idx="116">
                  <c:v>78.947368421052602</c:v>
                </c:pt>
                <c:pt idx="117">
                  <c:v>57.7777777777778</c:v>
                </c:pt>
              </c:numCache>
            </c:numRef>
          </c:val>
          <c:extLst>
            <c:ext xmlns:c16="http://schemas.microsoft.com/office/drawing/2014/chart" uri="{C3380CC4-5D6E-409C-BE32-E72D297353CC}">
              <c16:uniqueId val="{00000000-B4CD-6248-A88A-9C52B70C184B}"/>
            </c:ext>
          </c:extLst>
        </c:ser>
        <c:ser>
          <c:idx val="1"/>
          <c:order val="1"/>
          <c:tx>
            <c:strRef>
              <c:f>label 1</c:f>
              <c:strCache>
                <c:ptCount val="1"/>
                <c:pt idx="0">
                  <c:v>MCF Femmes (%)</c:v>
                </c:pt>
              </c:strCache>
            </c:strRef>
          </c:tx>
          <c:spPr>
            <a:ln w="28440">
              <a:noFill/>
            </a:ln>
          </c:spPr>
          <c:marker>
            <c:symbol val="circle"/>
            <c:size val="5"/>
            <c:spPr>
              <a:solidFill>
                <a:srgbClr val="FFC000"/>
              </a:solidFill>
            </c:spPr>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strRef>
              <c:f>categories</c:f>
              <c:strCache>
                <c:ptCount val="118"/>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70</c:v>
                </c:pt>
                <c:pt idx="25">
                  <c:v>71</c:v>
                </c:pt>
                <c:pt idx="26">
                  <c:v>72</c:v>
                </c:pt>
                <c:pt idx="27">
                  <c:v>79</c:v>
                </c:pt>
                <c:pt idx="28">
                  <c:v>74</c:v>
                </c:pt>
                <c:pt idx="29">
                  <c:v>76</c:v>
                </c:pt>
                <c:pt idx="30">
                  <c:v>77</c:v>
                </c:pt>
                <c:pt idx="31">
                  <c:v>25</c:v>
                </c:pt>
                <c:pt idx="32">
                  <c:v>26</c:v>
                </c:pt>
                <c:pt idx="33">
                  <c:v>27</c:v>
                </c:pt>
                <c:pt idx="34">
                  <c:v>28</c:v>
                </c:pt>
                <c:pt idx="35">
                  <c:v>29</c:v>
                </c:pt>
                <c:pt idx="36">
                  <c:v>30</c:v>
                </c:pt>
                <c:pt idx="37">
                  <c:v>31</c:v>
                </c:pt>
                <c:pt idx="38">
                  <c:v>32</c:v>
                </c:pt>
                <c:pt idx="39">
                  <c:v>33</c:v>
                </c:pt>
                <c:pt idx="40">
                  <c:v>34</c:v>
                </c:pt>
                <c:pt idx="41">
                  <c:v>35</c:v>
                </c:pt>
                <c:pt idx="42">
                  <c:v>36</c:v>
                </c:pt>
                <c:pt idx="43">
                  <c:v>37</c:v>
                </c:pt>
                <c:pt idx="44">
                  <c:v>60</c:v>
                </c:pt>
                <c:pt idx="45">
                  <c:v>61</c:v>
                </c:pt>
                <c:pt idx="46">
                  <c:v>62</c:v>
                </c:pt>
                <c:pt idx="47">
                  <c:v>63</c:v>
                </c:pt>
                <c:pt idx="48">
                  <c:v>64</c:v>
                </c:pt>
                <c:pt idx="49">
                  <c:v>65</c:v>
                </c:pt>
                <c:pt idx="50">
                  <c:v>66</c:v>
                </c:pt>
                <c:pt idx="51">
                  <c:v>67</c:v>
                </c:pt>
                <c:pt idx="52">
                  <c:v>68</c:v>
                </c:pt>
                <c:pt idx="53">
                  <c:v>69</c:v>
                </c:pt>
                <c:pt idx="54">
                  <c:v>80 / 85</c:v>
                </c:pt>
                <c:pt idx="55">
                  <c:v>81 / 86</c:v>
                </c:pt>
                <c:pt idx="56">
                  <c:v>82 / 87</c:v>
                </c:pt>
                <c:pt idx="57">
                  <c:v>4201</c:v>
                </c:pt>
                <c:pt idx="58">
                  <c:v>4202</c:v>
                </c:pt>
                <c:pt idx="59">
                  <c:v>4203</c:v>
                </c:pt>
                <c:pt idx="60">
                  <c:v>4301</c:v>
                </c:pt>
                <c:pt idx="61">
                  <c:v>4302</c:v>
                </c:pt>
                <c:pt idx="62">
                  <c:v>43</c:v>
                </c:pt>
                <c:pt idx="63">
                  <c:v>4401</c:v>
                </c:pt>
                <c:pt idx="64">
                  <c:v>4402</c:v>
                </c:pt>
                <c:pt idx="65">
                  <c:v>4403</c:v>
                </c:pt>
                <c:pt idx="66">
                  <c:v>4404</c:v>
                </c:pt>
                <c:pt idx="67">
                  <c:v>4501</c:v>
                </c:pt>
                <c:pt idx="68">
                  <c:v>4502</c:v>
                </c:pt>
                <c:pt idx="69">
                  <c:v>4503</c:v>
                </c:pt>
                <c:pt idx="70">
                  <c:v>4601</c:v>
                </c:pt>
                <c:pt idx="71">
                  <c:v>4602</c:v>
                </c:pt>
                <c:pt idx="72">
                  <c:v>4603</c:v>
                </c:pt>
                <c:pt idx="73">
                  <c:v>4604</c:v>
                </c:pt>
                <c:pt idx="74">
                  <c:v>4701</c:v>
                </c:pt>
                <c:pt idx="75">
                  <c:v>4702</c:v>
                </c:pt>
                <c:pt idx="76">
                  <c:v>4703</c:v>
                </c:pt>
                <c:pt idx="77">
                  <c:v>4704</c:v>
                </c:pt>
                <c:pt idx="78">
                  <c:v>4801</c:v>
                </c:pt>
                <c:pt idx="79">
                  <c:v>4802</c:v>
                </c:pt>
                <c:pt idx="80">
                  <c:v>4803</c:v>
                </c:pt>
                <c:pt idx="81">
                  <c:v>4804</c:v>
                </c:pt>
                <c:pt idx="82">
                  <c:v>4901</c:v>
                </c:pt>
                <c:pt idx="83">
                  <c:v>4902</c:v>
                </c:pt>
                <c:pt idx="84">
                  <c:v>4903</c:v>
                </c:pt>
                <c:pt idx="85">
                  <c:v>4904</c:v>
                </c:pt>
                <c:pt idx="86">
                  <c:v>4905</c:v>
                </c:pt>
                <c:pt idx="87">
                  <c:v>5001</c:v>
                </c:pt>
                <c:pt idx="88">
                  <c:v>5002</c:v>
                </c:pt>
                <c:pt idx="89">
                  <c:v>5003</c:v>
                </c:pt>
                <c:pt idx="90">
                  <c:v>5004</c:v>
                </c:pt>
                <c:pt idx="91">
                  <c:v>5101</c:v>
                </c:pt>
                <c:pt idx="92">
                  <c:v>5102</c:v>
                </c:pt>
                <c:pt idx="93">
                  <c:v>5103</c:v>
                </c:pt>
                <c:pt idx="94">
                  <c:v>5104</c:v>
                </c:pt>
                <c:pt idx="95">
                  <c:v>5201</c:v>
                </c:pt>
                <c:pt idx="96">
                  <c:v>5202</c:v>
                </c:pt>
                <c:pt idx="97">
                  <c:v>5203</c:v>
                </c:pt>
                <c:pt idx="98">
                  <c:v>5204</c:v>
                </c:pt>
                <c:pt idx="99">
                  <c:v>5301</c:v>
                </c:pt>
                <c:pt idx="100">
                  <c:v>5302</c:v>
                </c:pt>
                <c:pt idx="101">
                  <c:v>5401</c:v>
                </c:pt>
                <c:pt idx="102">
                  <c:v>5402</c:v>
                </c:pt>
                <c:pt idx="103">
                  <c:v>5403</c:v>
                </c:pt>
                <c:pt idx="104">
                  <c:v>5404</c:v>
                </c:pt>
                <c:pt idx="105">
                  <c:v>5405</c:v>
                </c:pt>
                <c:pt idx="106">
                  <c:v>5501</c:v>
                </c:pt>
                <c:pt idx="107">
                  <c:v>5502</c:v>
                </c:pt>
                <c:pt idx="108">
                  <c:v>5503</c:v>
                </c:pt>
                <c:pt idx="109">
                  <c:v>5601</c:v>
                </c:pt>
                <c:pt idx="110">
                  <c:v>5602</c:v>
                </c:pt>
                <c:pt idx="111">
                  <c:v>5603</c:v>
                </c:pt>
                <c:pt idx="112">
                  <c:v>5701</c:v>
                </c:pt>
                <c:pt idx="113">
                  <c:v>5702</c:v>
                </c:pt>
                <c:pt idx="114">
                  <c:v>5703</c:v>
                </c:pt>
                <c:pt idx="115">
                  <c:v>5801</c:v>
                </c:pt>
                <c:pt idx="116">
                  <c:v>5802</c:v>
                </c:pt>
                <c:pt idx="117">
                  <c:v>5803</c:v>
                </c:pt>
              </c:strCache>
            </c:strRef>
          </c:cat>
          <c:val>
            <c:numRef>
              <c:f>1</c:f>
              <c:numCache>
                <c:formatCode>General</c:formatCode>
                <c:ptCount val="118"/>
                <c:pt idx="0">
                  <c:v>54.898785425101202</c:v>
                </c:pt>
                <c:pt idx="1">
                  <c:v>47.153465346534702</c:v>
                </c:pt>
                <c:pt idx="2">
                  <c:v>42.5</c:v>
                </c:pt>
                <c:pt idx="3">
                  <c:v>41.25</c:v>
                </c:pt>
                <c:pt idx="4">
                  <c:v>42.810722989439498</c:v>
                </c:pt>
                <c:pt idx="5">
                  <c:v>53.637484586929702</c:v>
                </c:pt>
                <c:pt idx="6">
                  <c:v>69.016697588126206</c:v>
                </c:pt>
                <c:pt idx="7">
                  <c:v>64.5631067961165</c:v>
                </c:pt>
                <c:pt idx="8">
                  <c:v>65.478119935170199</c:v>
                </c:pt>
                <c:pt idx="9">
                  <c:v>70.542635658914705</c:v>
                </c:pt>
                <c:pt idx="10">
                  <c:v>66.310975609756099</c:v>
                </c:pt>
                <c:pt idx="11">
                  <c:v>66.768292682926798</c:v>
                </c:pt>
                <c:pt idx="12">
                  <c:v>65.957446808510596</c:v>
                </c:pt>
                <c:pt idx="13">
                  <c:v>68.582887700534684</c:v>
                </c:pt>
                <c:pt idx="14">
                  <c:v>53.511705685618658</c:v>
                </c:pt>
                <c:pt idx="15">
                  <c:v>63.168940188877201</c:v>
                </c:pt>
                <c:pt idx="16">
                  <c:v>32.900432900432897</c:v>
                </c:pt>
                <c:pt idx="17">
                  <c:v>50</c:v>
                </c:pt>
                <c:pt idx="18">
                  <c:v>53.7007874015748</c:v>
                </c:pt>
                <c:pt idx="19">
                  <c:v>60.9375</c:v>
                </c:pt>
                <c:pt idx="20">
                  <c:v>51.556420233462987</c:v>
                </c:pt>
                <c:pt idx="21">
                  <c:v>47.897897897897863</c:v>
                </c:pt>
                <c:pt idx="22">
                  <c:v>42.7152317880795</c:v>
                </c:pt>
                <c:pt idx="23">
                  <c:v>48.466257668711698</c:v>
                </c:pt>
                <c:pt idx="24">
                  <c:v>55.1020408163265</c:v>
                </c:pt>
                <c:pt idx="25">
                  <c:v>57.073954983922803</c:v>
                </c:pt>
                <c:pt idx="26">
                  <c:v>38.709677419354797</c:v>
                </c:pt>
                <c:pt idx="27">
                  <c:v>46.153846153846118</c:v>
                </c:pt>
                <c:pt idx="28">
                  <c:v>36.073059360730603</c:v>
                </c:pt>
                <c:pt idx="29">
                  <c:v>37.5</c:v>
                </c:pt>
                <c:pt idx="30">
                  <c:v>40</c:v>
                </c:pt>
                <c:pt idx="31">
                  <c:v>18.6602870813397</c:v>
                </c:pt>
                <c:pt idx="32">
                  <c:v>32.934131736526901</c:v>
                </c:pt>
                <c:pt idx="33">
                  <c:v>25.842235004108499</c:v>
                </c:pt>
                <c:pt idx="34">
                  <c:v>31.098265895953801</c:v>
                </c:pt>
                <c:pt idx="35">
                  <c:v>23.47826086956518</c:v>
                </c:pt>
                <c:pt idx="36">
                  <c:v>19.845360824742301</c:v>
                </c:pt>
                <c:pt idx="37">
                  <c:v>43.243243243243192</c:v>
                </c:pt>
                <c:pt idx="38">
                  <c:v>45.120551090700303</c:v>
                </c:pt>
                <c:pt idx="39">
                  <c:v>44.293015332197598</c:v>
                </c:pt>
                <c:pt idx="40">
                  <c:v>21.848739495798281</c:v>
                </c:pt>
                <c:pt idx="41">
                  <c:v>36.094674556212937</c:v>
                </c:pt>
                <c:pt idx="42">
                  <c:v>39.245283018867902</c:v>
                </c:pt>
                <c:pt idx="43">
                  <c:v>35.9375</c:v>
                </c:pt>
                <c:pt idx="44">
                  <c:v>20.036991368680599</c:v>
                </c:pt>
                <c:pt idx="45">
                  <c:v>20.098846787479399</c:v>
                </c:pt>
                <c:pt idx="46">
                  <c:v>33.287101248266303</c:v>
                </c:pt>
                <c:pt idx="47">
                  <c:v>19.167389418907199</c:v>
                </c:pt>
                <c:pt idx="48">
                  <c:v>54.383735705209702</c:v>
                </c:pt>
                <c:pt idx="49">
                  <c:v>59.115281501340426</c:v>
                </c:pt>
                <c:pt idx="50">
                  <c:v>54.029304029304001</c:v>
                </c:pt>
                <c:pt idx="51">
                  <c:v>47.572815533980602</c:v>
                </c:pt>
                <c:pt idx="52">
                  <c:v>52.449567723342859</c:v>
                </c:pt>
                <c:pt idx="53">
                  <c:v>52.650176678445199</c:v>
                </c:pt>
                <c:pt idx="54">
                  <c:v>56.756756756756801</c:v>
                </c:pt>
                <c:pt idx="55">
                  <c:v>59.471365638766493</c:v>
                </c:pt>
                <c:pt idx="56">
                  <c:v>60.975609756097562</c:v>
                </c:pt>
                <c:pt idx="57">
                  <c:v>31.428571428571399</c:v>
                </c:pt>
                <c:pt idx="58">
                  <c:v>71.186440677966075</c:v>
                </c:pt>
                <c:pt idx="59">
                  <c:v>73.015873015872998</c:v>
                </c:pt>
                <c:pt idx="60">
                  <c:v>35.135135135135101</c:v>
                </c:pt>
                <c:pt idx="61">
                  <c:v>27.7777777777778</c:v>
                </c:pt>
                <c:pt idx="62">
                  <c:v>33.695652173912997</c:v>
                </c:pt>
                <c:pt idx="63">
                  <c:v>62.698412698412703</c:v>
                </c:pt>
                <c:pt idx="64">
                  <c:v>44.761904761904802</c:v>
                </c:pt>
                <c:pt idx="65">
                  <c:v>50</c:v>
                </c:pt>
                <c:pt idx="66">
                  <c:v>80</c:v>
                </c:pt>
                <c:pt idx="67">
                  <c:v>60.869565217391298</c:v>
                </c:pt>
                <c:pt idx="68">
                  <c:v>53.571428571428562</c:v>
                </c:pt>
                <c:pt idx="69">
                  <c:v>66.6666666666667</c:v>
                </c:pt>
                <c:pt idx="70">
                  <c:v>55.813953488372093</c:v>
                </c:pt>
                <c:pt idx="71">
                  <c:v>55</c:v>
                </c:pt>
                <c:pt idx="72">
                  <c:v>31.818181818181799</c:v>
                </c:pt>
                <c:pt idx="73">
                  <c:v>29.72972972972968</c:v>
                </c:pt>
                <c:pt idx="74">
                  <c:v>64.516129032258107</c:v>
                </c:pt>
                <c:pt idx="75">
                  <c:v>40</c:v>
                </c:pt>
                <c:pt idx="76">
                  <c:v>54.545454545454497</c:v>
                </c:pt>
                <c:pt idx="77">
                  <c:v>64</c:v>
                </c:pt>
                <c:pt idx="78">
                  <c:v>19.047619047619001</c:v>
                </c:pt>
                <c:pt idx="79">
                  <c:v>10</c:v>
                </c:pt>
                <c:pt idx="80">
                  <c:v>50.819672131147463</c:v>
                </c:pt>
                <c:pt idx="81">
                  <c:v>40</c:v>
                </c:pt>
                <c:pt idx="82">
                  <c:v>46.666666666666643</c:v>
                </c:pt>
                <c:pt idx="83">
                  <c:v>20</c:v>
                </c:pt>
                <c:pt idx="84">
                  <c:v>22.222222222222179</c:v>
                </c:pt>
                <c:pt idx="85">
                  <c:v>100</c:v>
                </c:pt>
                <c:pt idx="86">
                  <c:v>20</c:v>
                </c:pt>
                <c:pt idx="87">
                  <c:v>27.272727272727259</c:v>
                </c:pt>
                <c:pt idx="88">
                  <c:v>0</c:v>
                </c:pt>
                <c:pt idx="89">
                  <c:v>80</c:v>
                </c:pt>
                <c:pt idx="90">
                  <c:v>50</c:v>
                </c:pt>
                <c:pt idx="91">
                  <c:v>50</c:v>
                </c:pt>
                <c:pt idx="92">
                  <c:v>28.571428571428601</c:v>
                </c:pt>
                <c:pt idx="93">
                  <c:v>22.222222222222179</c:v>
                </c:pt>
                <c:pt idx="94">
                  <c:v>20</c:v>
                </c:pt>
                <c:pt idx="95">
                  <c:v>10</c:v>
                </c:pt>
                <c:pt idx="96">
                  <c:v>33.3333333333333</c:v>
                </c:pt>
                <c:pt idx="97">
                  <c:v>20</c:v>
                </c:pt>
                <c:pt idx="98">
                  <c:v>0</c:v>
                </c:pt>
                <c:pt idx="99">
                  <c:v>30</c:v>
                </c:pt>
                <c:pt idx="100">
                  <c:v>16.6666666666667</c:v>
                </c:pt>
                <c:pt idx="101">
                  <c:v>68.75</c:v>
                </c:pt>
                <c:pt idx="102">
                  <c:v>100</c:v>
                </c:pt>
                <c:pt idx="103">
                  <c:v>37.5</c:v>
                </c:pt>
                <c:pt idx="104">
                  <c:v>58.3333333333333</c:v>
                </c:pt>
                <c:pt idx="105">
                  <c:v>56.25</c:v>
                </c:pt>
                <c:pt idx="106">
                  <c:v>12.5</c:v>
                </c:pt>
                <c:pt idx="107">
                  <c:v>57.142857142857103</c:v>
                </c:pt>
                <c:pt idx="108">
                  <c:v>0</c:v>
                </c:pt>
                <c:pt idx="109">
                  <c:v>63.636363636363598</c:v>
                </c:pt>
                <c:pt idx="110">
                  <c:v>45.714285714285701</c:v>
                </c:pt>
                <c:pt idx="111">
                  <c:v>45.45454545454546</c:v>
                </c:pt>
                <c:pt idx="112">
                  <c:v>37.037037037037003</c:v>
                </c:pt>
                <c:pt idx="113">
                  <c:v>29.78723404255318</c:v>
                </c:pt>
                <c:pt idx="114">
                  <c:v>42.307692307692243</c:v>
                </c:pt>
                <c:pt idx="115">
                  <c:v>33.870967741935488</c:v>
                </c:pt>
                <c:pt idx="116">
                  <c:v>21.052631578947359</c:v>
                </c:pt>
                <c:pt idx="117">
                  <c:v>42.2222222222222</c:v>
                </c:pt>
              </c:numCache>
            </c:numRef>
          </c:val>
          <c:extLst>
            <c:ext xmlns:c16="http://schemas.microsoft.com/office/drawing/2014/chart" uri="{C3380CC4-5D6E-409C-BE32-E72D297353CC}">
              <c16:uniqueId val="{00000001-B4CD-6248-A88A-9C52B70C184B}"/>
            </c:ext>
          </c:extLst>
        </c:ser>
        <c:dLbls>
          <c:showLegendKey val="0"/>
          <c:showVal val="0"/>
          <c:showCatName val="0"/>
          <c:showSerName val="0"/>
          <c:showPercent val="0"/>
          <c:showBubbleSize val="0"/>
        </c:dLbls>
        <c:axId val="-2089628136"/>
        <c:axId val="-2089624776"/>
      </c:radarChart>
      <c:catAx>
        <c:axId val="-2089628136"/>
        <c:scaling>
          <c:orientation val="maxMin"/>
        </c:scaling>
        <c:delete val="0"/>
        <c:axPos val="b"/>
        <c:numFmt formatCode="General" sourceLinked="1"/>
        <c:majorTickMark val="none"/>
        <c:minorTickMark val="none"/>
        <c:tickLblPos val="nextTo"/>
        <c:spPr>
          <a:ln w="9360">
            <a:noFill/>
          </a:ln>
        </c:spPr>
        <c:txPr>
          <a:bodyPr/>
          <a:lstStyle/>
          <a:p>
            <a:pPr>
              <a:defRPr sz="850" b="0" strike="noStrike" spc="-1">
                <a:solidFill>
                  <a:srgbClr val="595959"/>
                </a:solidFill>
                <a:uFill>
                  <a:solidFill>
                    <a:srgbClr val="FFFFFF"/>
                  </a:solidFill>
                </a:uFill>
                <a:latin typeface="Arial"/>
                <a:ea typeface="DejaVu Sans"/>
              </a:defRPr>
            </a:pPr>
            <a:endParaRPr lang="fr-FR"/>
          </a:p>
        </c:txPr>
        <c:crossAx val="-2089624776"/>
        <c:crosses val="autoZero"/>
        <c:auto val="1"/>
        <c:lblAlgn val="ctr"/>
        <c:lblOffset val="100"/>
        <c:noMultiLvlLbl val="1"/>
      </c:catAx>
      <c:valAx>
        <c:axId val="-2089624776"/>
        <c:scaling>
          <c:orientation val="minMax"/>
        </c:scaling>
        <c:delete val="0"/>
        <c:axPos val="l"/>
        <c:majorGridlines>
          <c:spPr>
            <a:ln w="9360">
              <a:solidFill>
                <a:srgbClr val="D9D9D9"/>
              </a:solidFill>
              <a:round/>
            </a:ln>
          </c:spPr>
        </c:majorGridlines>
        <c:numFmt formatCode="0" sourceLinked="0"/>
        <c:majorTickMark val="none"/>
        <c:minorTickMark val="none"/>
        <c:tickLblPos val="nextTo"/>
        <c:spPr>
          <a:ln w="9360">
            <a:noFill/>
          </a:ln>
        </c:spPr>
        <c:txPr>
          <a:bodyPr/>
          <a:lstStyle/>
          <a:p>
            <a:pPr>
              <a:defRPr sz="900" b="0" strike="noStrike" spc="-1">
                <a:solidFill>
                  <a:srgbClr val="595959"/>
                </a:solidFill>
                <a:uFill>
                  <a:solidFill>
                    <a:srgbClr val="FFFFFF"/>
                  </a:solidFill>
                </a:uFill>
                <a:latin typeface="Calibri"/>
                <a:ea typeface="DejaVu Sans"/>
              </a:defRPr>
            </a:pPr>
            <a:endParaRPr lang="fr-FR"/>
          </a:p>
        </c:txPr>
        <c:crossAx val="-2089628136"/>
        <c:crosses val="autoZero"/>
        <c:crossBetween val="midCat"/>
      </c:valAx>
      <c:spPr>
        <a:noFill/>
        <a:ln>
          <a:noFill/>
        </a:ln>
      </c:spPr>
    </c:plotArea>
    <c:legend>
      <c:legendPos val="t"/>
      <c:layout>
        <c:manualLayout>
          <c:xMode val="edge"/>
          <c:yMode val="edge"/>
          <c:x val="0.355915423237395"/>
          <c:y val="0.17988021520657799"/>
        </c:manualLayout>
      </c:layout>
      <c:overlay val="0"/>
      <c:spPr>
        <a:noFill/>
        <a:ln>
          <a:noFill/>
        </a:ln>
      </c:spPr>
    </c:legend>
    <c:plotVisOnly val="1"/>
    <c:dispBlanksAs val="gap"/>
    <c:showDLblsOverMax val="1"/>
  </c:chart>
  <c:spPr>
    <a:solidFill>
      <a:srgbClr val="FFFFFF"/>
    </a:solidFill>
    <a:ln w="9360">
      <a:solidFill>
        <a:srgbClr val="D9D9D9"/>
      </a:solidFill>
      <a:round/>
    </a:ln>
  </c:spPr>
  <c:userShapes r:id="rId1"/>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18"/>
  <c:chart>
    <c:title>
      <c:tx>
        <c:rich>
          <a:bodyPr rot="0"/>
          <a:lstStyle/>
          <a:p>
            <a:pPr>
              <a:defRPr sz="1400" b="0" strike="noStrike" spc="-1">
                <a:solidFill>
                  <a:srgbClr val="595959"/>
                </a:solidFill>
                <a:uFill>
                  <a:solidFill>
                    <a:srgbClr val="FFFFFF"/>
                  </a:solidFill>
                </a:uFill>
                <a:latin typeface="Calibri"/>
                <a:ea typeface="DejaVu Sans"/>
              </a:defRPr>
            </a:pPr>
            <a:r>
              <a:rPr lang="fr-FR" sz="1400" b="0" strike="noStrike" spc="-1" dirty="0">
                <a:solidFill>
                  <a:srgbClr val="595959"/>
                </a:solidFill>
                <a:uFill>
                  <a:solidFill>
                    <a:srgbClr val="FFFFFF"/>
                  </a:solidFill>
                </a:uFill>
                <a:latin typeface="Calibri"/>
                <a:ea typeface="DejaVu Sans"/>
              </a:rPr>
              <a:t>Répartition des PU par section du CNU
(Source : DGRH A1-1- septembre 2016)</a:t>
            </a:r>
          </a:p>
        </c:rich>
      </c:tx>
      <c:layout>
        <c:manualLayout>
          <c:xMode val="edge"/>
          <c:yMode val="edge"/>
          <c:x val="0.20028929027871301"/>
          <c:y val="0"/>
        </c:manualLayout>
      </c:layout>
      <c:overlay val="0"/>
    </c:title>
    <c:autoTitleDeleted val="0"/>
    <c:plotArea>
      <c:layout/>
      <c:radarChart>
        <c:radarStyle val="marker"/>
        <c:varyColors val="1"/>
        <c:ser>
          <c:idx val="0"/>
          <c:order val="0"/>
          <c:tx>
            <c:strRef>
              <c:f>label 0</c:f>
              <c:strCache>
                <c:ptCount val="1"/>
                <c:pt idx="0">
                  <c:v>PU Hommes (%)</c:v>
                </c:pt>
              </c:strCache>
            </c:strRef>
          </c:tx>
          <c:spPr>
            <a:ln w="28440">
              <a:noFill/>
            </a:ln>
          </c:spPr>
          <c:marker>
            <c:symbol val="square"/>
            <c:size val="5"/>
            <c:spPr>
              <a:solidFill>
                <a:srgbClr val="4F6228"/>
              </a:solidFill>
            </c:spPr>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strRef>
              <c:f>categories</c:f>
              <c:strCache>
                <c:ptCount val="118"/>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70</c:v>
                </c:pt>
                <c:pt idx="25">
                  <c:v>71</c:v>
                </c:pt>
                <c:pt idx="26">
                  <c:v>72</c:v>
                </c:pt>
                <c:pt idx="27">
                  <c:v>79</c:v>
                </c:pt>
                <c:pt idx="28">
                  <c:v>74</c:v>
                </c:pt>
                <c:pt idx="29">
                  <c:v>76</c:v>
                </c:pt>
                <c:pt idx="30">
                  <c:v>77</c:v>
                </c:pt>
                <c:pt idx="31">
                  <c:v>25</c:v>
                </c:pt>
                <c:pt idx="32">
                  <c:v>26</c:v>
                </c:pt>
                <c:pt idx="33">
                  <c:v>27</c:v>
                </c:pt>
                <c:pt idx="34">
                  <c:v>28</c:v>
                </c:pt>
                <c:pt idx="35">
                  <c:v>29</c:v>
                </c:pt>
                <c:pt idx="36">
                  <c:v>30</c:v>
                </c:pt>
                <c:pt idx="37">
                  <c:v>31</c:v>
                </c:pt>
                <c:pt idx="38">
                  <c:v>32</c:v>
                </c:pt>
                <c:pt idx="39">
                  <c:v>33</c:v>
                </c:pt>
                <c:pt idx="40">
                  <c:v>34</c:v>
                </c:pt>
                <c:pt idx="41">
                  <c:v>35</c:v>
                </c:pt>
                <c:pt idx="42">
                  <c:v>36</c:v>
                </c:pt>
                <c:pt idx="43">
                  <c:v>37</c:v>
                </c:pt>
                <c:pt idx="44">
                  <c:v>60</c:v>
                </c:pt>
                <c:pt idx="45">
                  <c:v>61</c:v>
                </c:pt>
                <c:pt idx="46">
                  <c:v>62</c:v>
                </c:pt>
                <c:pt idx="47">
                  <c:v>63</c:v>
                </c:pt>
                <c:pt idx="48">
                  <c:v>64</c:v>
                </c:pt>
                <c:pt idx="49">
                  <c:v>65</c:v>
                </c:pt>
                <c:pt idx="50">
                  <c:v>66</c:v>
                </c:pt>
                <c:pt idx="51">
                  <c:v>67</c:v>
                </c:pt>
                <c:pt idx="52">
                  <c:v>68</c:v>
                </c:pt>
                <c:pt idx="53">
                  <c:v>69</c:v>
                </c:pt>
                <c:pt idx="54">
                  <c:v>80 / 85</c:v>
                </c:pt>
                <c:pt idx="55">
                  <c:v>81 / 86</c:v>
                </c:pt>
                <c:pt idx="56">
                  <c:v>82 / 87</c:v>
                </c:pt>
                <c:pt idx="57">
                  <c:v>4201</c:v>
                </c:pt>
                <c:pt idx="58">
                  <c:v>4202</c:v>
                </c:pt>
                <c:pt idx="59">
                  <c:v>4203</c:v>
                </c:pt>
                <c:pt idx="60">
                  <c:v>4301</c:v>
                </c:pt>
                <c:pt idx="61">
                  <c:v>4302</c:v>
                </c:pt>
                <c:pt idx="62">
                  <c:v>43</c:v>
                </c:pt>
                <c:pt idx="63">
                  <c:v>4401</c:v>
                </c:pt>
                <c:pt idx="64">
                  <c:v>4402</c:v>
                </c:pt>
                <c:pt idx="65">
                  <c:v>4403</c:v>
                </c:pt>
                <c:pt idx="66">
                  <c:v>4404</c:v>
                </c:pt>
                <c:pt idx="67">
                  <c:v>4501</c:v>
                </c:pt>
                <c:pt idx="68">
                  <c:v>4502</c:v>
                </c:pt>
                <c:pt idx="69">
                  <c:v>4503</c:v>
                </c:pt>
                <c:pt idx="70">
                  <c:v>4601</c:v>
                </c:pt>
                <c:pt idx="71">
                  <c:v>4602</c:v>
                </c:pt>
                <c:pt idx="72">
                  <c:v>4603</c:v>
                </c:pt>
                <c:pt idx="73">
                  <c:v>4604</c:v>
                </c:pt>
                <c:pt idx="74">
                  <c:v>4701</c:v>
                </c:pt>
                <c:pt idx="75">
                  <c:v>4702</c:v>
                </c:pt>
                <c:pt idx="76">
                  <c:v>4703</c:v>
                </c:pt>
                <c:pt idx="77">
                  <c:v>4704</c:v>
                </c:pt>
                <c:pt idx="78">
                  <c:v>4801</c:v>
                </c:pt>
                <c:pt idx="79">
                  <c:v>4802</c:v>
                </c:pt>
                <c:pt idx="80">
                  <c:v>4803</c:v>
                </c:pt>
                <c:pt idx="81">
                  <c:v>4804</c:v>
                </c:pt>
                <c:pt idx="82">
                  <c:v>4901</c:v>
                </c:pt>
                <c:pt idx="83">
                  <c:v>4902</c:v>
                </c:pt>
                <c:pt idx="84">
                  <c:v>4903</c:v>
                </c:pt>
                <c:pt idx="85">
                  <c:v>4904</c:v>
                </c:pt>
                <c:pt idx="86">
                  <c:v>4905</c:v>
                </c:pt>
                <c:pt idx="87">
                  <c:v>5001</c:v>
                </c:pt>
                <c:pt idx="88">
                  <c:v>5002</c:v>
                </c:pt>
                <c:pt idx="89">
                  <c:v>5003</c:v>
                </c:pt>
                <c:pt idx="90">
                  <c:v>5004</c:v>
                </c:pt>
                <c:pt idx="91">
                  <c:v>5101</c:v>
                </c:pt>
                <c:pt idx="92">
                  <c:v>5102</c:v>
                </c:pt>
                <c:pt idx="93">
                  <c:v>5103</c:v>
                </c:pt>
                <c:pt idx="94">
                  <c:v>5104</c:v>
                </c:pt>
                <c:pt idx="95">
                  <c:v>5201</c:v>
                </c:pt>
                <c:pt idx="96">
                  <c:v>5202</c:v>
                </c:pt>
                <c:pt idx="97">
                  <c:v>5203</c:v>
                </c:pt>
                <c:pt idx="98">
                  <c:v>5204</c:v>
                </c:pt>
                <c:pt idx="99">
                  <c:v>5301</c:v>
                </c:pt>
                <c:pt idx="100">
                  <c:v>5302</c:v>
                </c:pt>
                <c:pt idx="101">
                  <c:v>5401</c:v>
                </c:pt>
                <c:pt idx="102">
                  <c:v>5402</c:v>
                </c:pt>
                <c:pt idx="103">
                  <c:v>5403</c:v>
                </c:pt>
                <c:pt idx="104">
                  <c:v>5404</c:v>
                </c:pt>
                <c:pt idx="105">
                  <c:v>5405</c:v>
                </c:pt>
                <c:pt idx="106">
                  <c:v>5501</c:v>
                </c:pt>
                <c:pt idx="107">
                  <c:v>5502</c:v>
                </c:pt>
                <c:pt idx="108">
                  <c:v>5503</c:v>
                </c:pt>
                <c:pt idx="109">
                  <c:v>5601</c:v>
                </c:pt>
                <c:pt idx="110">
                  <c:v>5602</c:v>
                </c:pt>
                <c:pt idx="111">
                  <c:v>5603</c:v>
                </c:pt>
                <c:pt idx="112">
                  <c:v>5701</c:v>
                </c:pt>
                <c:pt idx="113">
                  <c:v>5702</c:v>
                </c:pt>
                <c:pt idx="114">
                  <c:v>5703</c:v>
                </c:pt>
                <c:pt idx="115">
                  <c:v>5801</c:v>
                </c:pt>
                <c:pt idx="116">
                  <c:v>5802</c:v>
                </c:pt>
                <c:pt idx="117">
                  <c:v>5803</c:v>
                </c:pt>
              </c:strCache>
            </c:strRef>
          </c:cat>
          <c:val>
            <c:numRef>
              <c:f>0</c:f>
              <c:numCache>
                <c:formatCode>General</c:formatCode>
                <c:ptCount val="118"/>
                <c:pt idx="0">
                  <c:v>61.30653266331656</c:v>
                </c:pt>
                <c:pt idx="1">
                  <c:v>71.975806451612897</c:v>
                </c:pt>
                <c:pt idx="2">
                  <c:v>80</c:v>
                </c:pt>
                <c:pt idx="3">
                  <c:v>79.069767441860506</c:v>
                </c:pt>
                <c:pt idx="4">
                  <c:v>78.532110091743107</c:v>
                </c:pt>
                <c:pt idx="5">
                  <c:v>69.730941704035899</c:v>
                </c:pt>
                <c:pt idx="6">
                  <c:v>49.180327868852487</c:v>
                </c:pt>
                <c:pt idx="7">
                  <c:v>54.054054054054063</c:v>
                </c:pt>
                <c:pt idx="8">
                  <c:v>52.631578947368403</c:v>
                </c:pt>
                <c:pt idx="9">
                  <c:v>57.317073170731703</c:v>
                </c:pt>
                <c:pt idx="10">
                  <c:v>48.621553884711801</c:v>
                </c:pt>
                <c:pt idx="11">
                  <c:v>58</c:v>
                </c:pt>
                <c:pt idx="12">
                  <c:v>47.368421052631561</c:v>
                </c:pt>
                <c:pt idx="13">
                  <c:v>46.062992125984302</c:v>
                </c:pt>
                <c:pt idx="14">
                  <c:v>69.4444444444444</c:v>
                </c:pt>
                <c:pt idx="15">
                  <c:v>57.03125</c:v>
                </c:pt>
                <c:pt idx="16">
                  <c:v>78.235294117647101</c:v>
                </c:pt>
                <c:pt idx="17">
                  <c:v>67.821782178217745</c:v>
                </c:pt>
                <c:pt idx="18">
                  <c:v>63.6</c:v>
                </c:pt>
                <c:pt idx="19">
                  <c:v>71.212121212121176</c:v>
                </c:pt>
                <c:pt idx="20">
                  <c:v>63.706563706563699</c:v>
                </c:pt>
                <c:pt idx="21">
                  <c:v>73.365617433413945</c:v>
                </c:pt>
                <c:pt idx="22">
                  <c:v>76.335877862595282</c:v>
                </c:pt>
                <c:pt idx="23">
                  <c:v>67.741935483871003</c:v>
                </c:pt>
                <c:pt idx="24">
                  <c:v>64.779874213836422</c:v>
                </c:pt>
                <c:pt idx="25">
                  <c:v>63.3720930232558</c:v>
                </c:pt>
                <c:pt idx="26">
                  <c:v>76.190476190476105</c:v>
                </c:pt>
                <c:pt idx="27">
                  <c:v>64</c:v>
                </c:pt>
                <c:pt idx="28">
                  <c:v>78.947368421052602</c:v>
                </c:pt>
                <c:pt idx="29">
                  <c:v>76.923076923076877</c:v>
                </c:pt>
                <c:pt idx="30">
                  <c:v>75</c:v>
                </c:pt>
                <c:pt idx="31">
                  <c:v>93.957115009746602</c:v>
                </c:pt>
                <c:pt idx="32">
                  <c:v>83.2565284178187</c:v>
                </c:pt>
                <c:pt idx="33">
                  <c:v>80.986639260020596</c:v>
                </c:pt>
                <c:pt idx="34">
                  <c:v>83.72549019607834</c:v>
                </c:pt>
                <c:pt idx="35">
                  <c:v>89.887640449438194</c:v>
                </c:pt>
                <c:pt idx="36">
                  <c:v>86.419753086419703</c:v>
                </c:pt>
                <c:pt idx="37">
                  <c:v>76.969696969696997</c:v>
                </c:pt>
                <c:pt idx="38">
                  <c:v>73.846153846153896</c:v>
                </c:pt>
                <c:pt idx="39">
                  <c:v>76.265822784810098</c:v>
                </c:pt>
                <c:pt idx="40">
                  <c:v>79.729729729729698</c:v>
                </c:pt>
                <c:pt idx="41">
                  <c:v>85.204081632653043</c:v>
                </c:pt>
                <c:pt idx="42">
                  <c:v>88</c:v>
                </c:pt>
                <c:pt idx="43">
                  <c:v>80.701754385964904</c:v>
                </c:pt>
                <c:pt idx="44">
                  <c:v>91.304347826086882</c:v>
                </c:pt>
                <c:pt idx="45">
                  <c:v>89.396709323583138</c:v>
                </c:pt>
                <c:pt idx="46">
                  <c:v>77.057356608478798</c:v>
                </c:pt>
                <c:pt idx="47">
                  <c:v>88.392857142857139</c:v>
                </c:pt>
                <c:pt idx="48">
                  <c:v>73.421926910299007</c:v>
                </c:pt>
                <c:pt idx="49">
                  <c:v>64.393939393939377</c:v>
                </c:pt>
                <c:pt idx="50">
                  <c:v>71.980676328502398</c:v>
                </c:pt>
                <c:pt idx="51">
                  <c:v>69.354838709677395</c:v>
                </c:pt>
                <c:pt idx="52">
                  <c:v>76</c:v>
                </c:pt>
                <c:pt idx="53">
                  <c:v>71.794871794871796</c:v>
                </c:pt>
                <c:pt idx="54">
                  <c:v>68.382352941176478</c:v>
                </c:pt>
                <c:pt idx="55">
                  <c:v>62.151394422310787</c:v>
                </c:pt>
                <c:pt idx="56">
                  <c:v>61.855670103092763</c:v>
                </c:pt>
                <c:pt idx="57">
                  <c:v>92.5</c:v>
                </c:pt>
                <c:pt idx="58">
                  <c:v>76</c:v>
                </c:pt>
                <c:pt idx="59">
                  <c:v>47.368421052631561</c:v>
                </c:pt>
                <c:pt idx="60">
                  <c:v>80.2816901408451</c:v>
                </c:pt>
                <c:pt idx="61">
                  <c:v>85.380116959064296</c:v>
                </c:pt>
                <c:pt idx="62">
                  <c:v>83.884297520661178</c:v>
                </c:pt>
                <c:pt idx="63">
                  <c:v>78.75</c:v>
                </c:pt>
                <c:pt idx="64">
                  <c:v>77.358490566037645</c:v>
                </c:pt>
                <c:pt idx="65">
                  <c:v>70</c:v>
                </c:pt>
                <c:pt idx="66">
                  <c:v>81.818181818181685</c:v>
                </c:pt>
                <c:pt idx="67">
                  <c:v>74.509803921568604</c:v>
                </c:pt>
                <c:pt idx="68">
                  <c:v>68.571428571428541</c:v>
                </c:pt>
                <c:pt idx="69">
                  <c:v>79.411764705882305</c:v>
                </c:pt>
                <c:pt idx="70">
                  <c:v>75</c:v>
                </c:pt>
                <c:pt idx="71">
                  <c:v>73.333333333333243</c:v>
                </c:pt>
                <c:pt idx="72">
                  <c:v>72.727272727272705</c:v>
                </c:pt>
                <c:pt idx="73">
                  <c:v>81.632653061224502</c:v>
                </c:pt>
                <c:pt idx="74">
                  <c:v>74.820143884892104</c:v>
                </c:pt>
                <c:pt idx="75">
                  <c:v>86.046511627906995</c:v>
                </c:pt>
                <c:pt idx="76">
                  <c:v>76.623376623376544</c:v>
                </c:pt>
                <c:pt idx="77">
                  <c:v>64.383561643835606</c:v>
                </c:pt>
                <c:pt idx="78">
                  <c:v>92.700729927007302</c:v>
                </c:pt>
                <c:pt idx="79">
                  <c:v>92.045454545454575</c:v>
                </c:pt>
                <c:pt idx="80">
                  <c:v>83.561643835616394</c:v>
                </c:pt>
                <c:pt idx="81">
                  <c:v>88.607594936708878</c:v>
                </c:pt>
                <c:pt idx="82">
                  <c:v>86.206896551724043</c:v>
                </c:pt>
                <c:pt idx="83">
                  <c:v>95.3125</c:v>
                </c:pt>
                <c:pt idx="84">
                  <c:v>82.954545454545496</c:v>
                </c:pt>
                <c:pt idx="85">
                  <c:v>67.647058823529306</c:v>
                </c:pt>
                <c:pt idx="86">
                  <c:v>83.673469387755077</c:v>
                </c:pt>
                <c:pt idx="87">
                  <c:v>81.428571428571345</c:v>
                </c:pt>
                <c:pt idx="88">
                  <c:v>96.9072164948454</c:v>
                </c:pt>
                <c:pt idx="89">
                  <c:v>67.567567567567593</c:v>
                </c:pt>
                <c:pt idx="90">
                  <c:v>85.714285714285694</c:v>
                </c:pt>
                <c:pt idx="91">
                  <c:v>91.1111111111111</c:v>
                </c:pt>
                <c:pt idx="92">
                  <c:v>95.070422535211279</c:v>
                </c:pt>
                <c:pt idx="93">
                  <c:v>97.777777777777743</c:v>
                </c:pt>
                <c:pt idx="94">
                  <c:v>91.935483870967701</c:v>
                </c:pt>
                <c:pt idx="95">
                  <c:v>89.629629629629605</c:v>
                </c:pt>
                <c:pt idx="96">
                  <c:v>92.857142857142875</c:v>
                </c:pt>
                <c:pt idx="97">
                  <c:v>78.75</c:v>
                </c:pt>
                <c:pt idx="98">
                  <c:v>100</c:v>
                </c:pt>
                <c:pt idx="99">
                  <c:v>80.645161290322605</c:v>
                </c:pt>
                <c:pt idx="100">
                  <c:v>95.238095238095198</c:v>
                </c:pt>
                <c:pt idx="101">
                  <c:v>80.813953488372107</c:v>
                </c:pt>
                <c:pt idx="102">
                  <c:v>86.301369863013704</c:v>
                </c:pt>
                <c:pt idx="103">
                  <c:v>90</c:v>
                </c:pt>
                <c:pt idx="104">
                  <c:v>71.830985915492946</c:v>
                </c:pt>
                <c:pt idx="105">
                  <c:v>63.636363636363598</c:v>
                </c:pt>
                <c:pt idx="106">
                  <c:v>89.655172413792982</c:v>
                </c:pt>
                <c:pt idx="107">
                  <c:v>82.089552238805979</c:v>
                </c:pt>
                <c:pt idx="108">
                  <c:v>76.6666666666667</c:v>
                </c:pt>
                <c:pt idx="109">
                  <c:v>41.666666666666643</c:v>
                </c:pt>
                <c:pt idx="110">
                  <c:v>50</c:v>
                </c:pt>
                <c:pt idx="111">
                  <c:v>36.36363636363636</c:v>
                </c:pt>
                <c:pt idx="112">
                  <c:v>54.545454545454596</c:v>
                </c:pt>
                <c:pt idx="113">
                  <c:v>100</c:v>
                </c:pt>
                <c:pt idx="114">
                  <c:v>50</c:v>
                </c:pt>
                <c:pt idx="115">
                  <c:v>63.636363636363598</c:v>
                </c:pt>
                <c:pt idx="116">
                  <c:v>63.636363636363598</c:v>
                </c:pt>
                <c:pt idx="117">
                  <c:v>68.75</c:v>
                </c:pt>
              </c:numCache>
            </c:numRef>
          </c:val>
          <c:extLst>
            <c:ext xmlns:c16="http://schemas.microsoft.com/office/drawing/2014/chart" uri="{C3380CC4-5D6E-409C-BE32-E72D297353CC}">
              <c16:uniqueId val="{00000000-B325-4E4E-B53D-A5E5BD1588DB}"/>
            </c:ext>
          </c:extLst>
        </c:ser>
        <c:ser>
          <c:idx val="1"/>
          <c:order val="1"/>
          <c:tx>
            <c:strRef>
              <c:f>label 1</c:f>
              <c:strCache>
                <c:ptCount val="1"/>
                <c:pt idx="0">
                  <c:v>PU Femmes (%)</c:v>
                </c:pt>
              </c:strCache>
            </c:strRef>
          </c:tx>
          <c:spPr>
            <a:ln w="28440">
              <a:noFill/>
            </a:ln>
          </c:spPr>
          <c:marker>
            <c:symbol val="circle"/>
            <c:size val="5"/>
            <c:spPr>
              <a:solidFill>
                <a:srgbClr val="FFC000"/>
              </a:solidFill>
            </c:spPr>
          </c:marker>
          <c:dLbls>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strRef>
              <c:f>categories</c:f>
              <c:strCache>
                <c:ptCount val="118"/>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70</c:v>
                </c:pt>
                <c:pt idx="25">
                  <c:v>71</c:v>
                </c:pt>
                <c:pt idx="26">
                  <c:v>72</c:v>
                </c:pt>
                <c:pt idx="27">
                  <c:v>79</c:v>
                </c:pt>
                <c:pt idx="28">
                  <c:v>74</c:v>
                </c:pt>
                <c:pt idx="29">
                  <c:v>76</c:v>
                </c:pt>
                <c:pt idx="30">
                  <c:v>77</c:v>
                </c:pt>
                <c:pt idx="31">
                  <c:v>25</c:v>
                </c:pt>
                <c:pt idx="32">
                  <c:v>26</c:v>
                </c:pt>
                <c:pt idx="33">
                  <c:v>27</c:v>
                </c:pt>
                <c:pt idx="34">
                  <c:v>28</c:v>
                </c:pt>
                <c:pt idx="35">
                  <c:v>29</c:v>
                </c:pt>
                <c:pt idx="36">
                  <c:v>30</c:v>
                </c:pt>
                <c:pt idx="37">
                  <c:v>31</c:v>
                </c:pt>
                <c:pt idx="38">
                  <c:v>32</c:v>
                </c:pt>
                <c:pt idx="39">
                  <c:v>33</c:v>
                </c:pt>
                <c:pt idx="40">
                  <c:v>34</c:v>
                </c:pt>
                <c:pt idx="41">
                  <c:v>35</c:v>
                </c:pt>
                <c:pt idx="42">
                  <c:v>36</c:v>
                </c:pt>
                <c:pt idx="43">
                  <c:v>37</c:v>
                </c:pt>
                <c:pt idx="44">
                  <c:v>60</c:v>
                </c:pt>
                <c:pt idx="45">
                  <c:v>61</c:v>
                </c:pt>
                <c:pt idx="46">
                  <c:v>62</c:v>
                </c:pt>
                <c:pt idx="47">
                  <c:v>63</c:v>
                </c:pt>
                <c:pt idx="48">
                  <c:v>64</c:v>
                </c:pt>
                <c:pt idx="49">
                  <c:v>65</c:v>
                </c:pt>
                <c:pt idx="50">
                  <c:v>66</c:v>
                </c:pt>
                <c:pt idx="51">
                  <c:v>67</c:v>
                </c:pt>
                <c:pt idx="52">
                  <c:v>68</c:v>
                </c:pt>
                <c:pt idx="53">
                  <c:v>69</c:v>
                </c:pt>
                <c:pt idx="54">
                  <c:v>80 / 85</c:v>
                </c:pt>
                <c:pt idx="55">
                  <c:v>81 / 86</c:v>
                </c:pt>
                <c:pt idx="56">
                  <c:v>82 / 87</c:v>
                </c:pt>
                <c:pt idx="57">
                  <c:v>4201</c:v>
                </c:pt>
                <c:pt idx="58">
                  <c:v>4202</c:v>
                </c:pt>
                <c:pt idx="59">
                  <c:v>4203</c:v>
                </c:pt>
                <c:pt idx="60">
                  <c:v>4301</c:v>
                </c:pt>
                <c:pt idx="61">
                  <c:v>4302</c:v>
                </c:pt>
                <c:pt idx="62">
                  <c:v>43</c:v>
                </c:pt>
                <c:pt idx="63">
                  <c:v>4401</c:v>
                </c:pt>
                <c:pt idx="64">
                  <c:v>4402</c:v>
                </c:pt>
                <c:pt idx="65">
                  <c:v>4403</c:v>
                </c:pt>
                <c:pt idx="66">
                  <c:v>4404</c:v>
                </c:pt>
                <c:pt idx="67">
                  <c:v>4501</c:v>
                </c:pt>
                <c:pt idx="68">
                  <c:v>4502</c:v>
                </c:pt>
                <c:pt idx="69">
                  <c:v>4503</c:v>
                </c:pt>
                <c:pt idx="70">
                  <c:v>4601</c:v>
                </c:pt>
                <c:pt idx="71">
                  <c:v>4602</c:v>
                </c:pt>
                <c:pt idx="72">
                  <c:v>4603</c:v>
                </c:pt>
                <c:pt idx="73">
                  <c:v>4604</c:v>
                </c:pt>
                <c:pt idx="74">
                  <c:v>4701</c:v>
                </c:pt>
                <c:pt idx="75">
                  <c:v>4702</c:v>
                </c:pt>
                <c:pt idx="76">
                  <c:v>4703</c:v>
                </c:pt>
                <c:pt idx="77">
                  <c:v>4704</c:v>
                </c:pt>
                <c:pt idx="78">
                  <c:v>4801</c:v>
                </c:pt>
                <c:pt idx="79">
                  <c:v>4802</c:v>
                </c:pt>
                <c:pt idx="80">
                  <c:v>4803</c:v>
                </c:pt>
                <c:pt idx="81">
                  <c:v>4804</c:v>
                </c:pt>
                <c:pt idx="82">
                  <c:v>4901</c:v>
                </c:pt>
                <c:pt idx="83">
                  <c:v>4902</c:v>
                </c:pt>
                <c:pt idx="84">
                  <c:v>4903</c:v>
                </c:pt>
                <c:pt idx="85">
                  <c:v>4904</c:v>
                </c:pt>
                <c:pt idx="86">
                  <c:v>4905</c:v>
                </c:pt>
                <c:pt idx="87">
                  <c:v>5001</c:v>
                </c:pt>
                <c:pt idx="88">
                  <c:v>5002</c:v>
                </c:pt>
                <c:pt idx="89">
                  <c:v>5003</c:v>
                </c:pt>
                <c:pt idx="90">
                  <c:v>5004</c:v>
                </c:pt>
                <c:pt idx="91">
                  <c:v>5101</c:v>
                </c:pt>
                <c:pt idx="92">
                  <c:v>5102</c:v>
                </c:pt>
                <c:pt idx="93">
                  <c:v>5103</c:v>
                </c:pt>
                <c:pt idx="94">
                  <c:v>5104</c:v>
                </c:pt>
                <c:pt idx="95">
                  <c:v>5201</c:v>
                </c:pt>
                <c:pt idx="96">
                  <c:v>5202</c:v>
                </c:pt>
                <c:pt idx="97">
                  <c:v>5203</c:v>
                </c:pt>
                <c:pt idx="98">
                  <c:v>5204</c:v>
                </c:pt>
                <c:pt idx="99">
                  <c:v>5301</c:v>
                </c:pt>
                <c:pt idx="100">
                  <c:v>5302</c:v>
                </c:pt>
                <c:pt idx="101">
                  <c:v>5401</c:v>
                </c:pt>
                <c:pt idx="102">
                  <c:v>5402</c:v>
                </c:pt>
                <c:pt idx="103">
                  <c:v>5403</c:v>
                </c:pt>
                <c:pt idx="104">
                  <c:v>5404</c:v>
                </c:pt>
                <c:pt idx="105">
                  <c:v>5405</c:v>
                </c:pt>
                <c:pt idx="106">
                  <c:v>5501</c:v>
                </c:pt>
                <c:pt idx="107">
                  <c:v>5502</c:v>
                </c:pt>
                <c:pt idx="108">
                  <c:v>5503</c:v>
                </c:pt>
                <c:pt idx="109">
                  <c:v>5601</c:v>
                </c:pt>
                <c:pt idx="110">
                  <c:v>5602</c:v>
                </c:pt>
                <c:pt idx="111">
                  <c:v>5603</c:v>
                </c:pt>
                <c:pt idx="112">
                  <c:v>5701</c:v>
                </c:pt>
                <c:pt idx="113">
                  <c:v>5702</c:v>
                </c:pt>
                <c:pt idx="114">
                  <c:v>5703</c:v>
                </c:pt>
                <c:pt idx="115">
                  <c:v>5801</c:v>
                </c:pt>
                <c:pt idx="116">
                  <c:v>5802</c:v>
                </c:pt>
                <c:pt idx="117">
                  <c:v>5803</c:v>
                </c:pt>
              </c:strCache>
            </c:strRef>
          </c:cat>
          <c:val>
            <c:numRef>
              <c:f>1</c:f>
              <c:numCache>
                <c:formatCode>General</c:formatCode>
                <c:ptCount val="118"/>
                <c:pt idx="0">
                  <c:v>38.693467336683398</c:v>
                </c:pt>
                <c:pt idx="1">
                  <c:v>28.0241935483871</c:v>
                </c:pt>
                <c:pt idx="2">
                  <c:v>20</c:v>
                </c:pt>
                <c:pt idx="3">
                  <c:v>20.93023255813948</c:v>
                </c:pt>
                <c:pt idx="4">
                  <c:v>21.4678899082569</c:v>
                </c:pt>
                <c:pt idx="5">
                  <c:v>30.269058295964101</c:v>
                </c:pt>
                <c:pt idx="6">
                  <c:v>50.819672131147463</c:v>
                </c:pt>
                <c:pt idx="7">
                  <c:v>45.945945945946001</c:v>
                </c:pt>
                <c:pt idx="8">
                  <c:v>47.368421052631561</c:v>
                </c:pt>
                <c:pt idx="9">
                  <c:v>42.682926829268297</c:v>
                </c:pt>
                <c:pt idx="10">
                  <c:v>51.378446115288163</c:v>
                </c:pt>
                <c:pt idx="11">
                  <c:v>42</c:v>
                </c:pt>
                <c:pt idx="12">
                  <c:v>52.631578947368403</c:v>
                </c:pt>
                <c:pt idx="13">
                  <c:v>53.937007874015798</c:v>
                </c:pt>
                <c:pt idx="14">
                  <c:v>30.5555555555556</c:v>
                </c:pt>
                <c:pt idx="15">
                  <c:v>42.96875</c:v>
                </c:pt>
                <c:pt idx="16">
                  <c:v>21.764705882352899</c:v>
                </c:pt>
                <c:pt idx="17">
                  <c:v>32.178217821782198</c:v>
                </c:pt>
                <c:pt idx="18">
                  <c:v>36.4</c:v>
                </c:pt>
                <c:pt idx="19">
                  <c:v>28.7878787878788</c:v>
                </c:pt>
                <c:pt idx="20">
                  <c:v>36.293436293436301</c:v>
                </c:pt>
                <c:pt idx="21">
                  <c:v>26.634382566586002</c:v>
                </c:pt>
                <c:pt idx="22">
                  <c:v>23.6641221374046</c:v>
                </c:pt>
                <c:pt idx="23">
                  <c:v>32.258064516128997</c:v>
                </c:pt>
                <c:pt idx="24">
                  <c:v>35.2201257861635</c:v>
                </c:pt>
                <c:pt idx="25">
                  <c:v>36.6279069767442</c:v>
                </c:pt>
                <c:pt idx="26">
                  <c:v>23.80952380952376</c:v>
                </c:pt>
                <c:pt idx="27">
                  <c:v>36</c:v>
                </c:pt>
                <c:pt idx="28">
                  <c:v>21.052631578947359</c:v>
                </c:pt>
                <c:pt idx="29">
                  <c:v>23.07692307692308</c:v>
                </c:pt>
                <c:pt idx="30">
                  <c:v>25</c:v>
                </c:pt>
                <c:pt idx="31">
                  <c:v>6.0428849902534063</c:v>
                </c:pt>
                <c:pt idx="32">
                  <c:v>16.743471582181279</c:v>
                </c:pt>
                <c:pt idx="33">
                  <c:v>19.013360739979401</c:v>
                </c:pt>
                <c:pt idx="34">
                  <c:v>16.274509803921561</c:v>
                </c:pt>
                <c:pt idx="35">
                  <c:v>10.1123595505618</c:v>
                </c:pt>
                <c:pt idx="36">
                  <c:v>13.580246913580201</c:v>
                </c:pt>
                <c:pt idx="37">
                  <c:v>23.030303030302999</c:v>
                </c:pt>
                <c:pt idx="38">
                  <c:v>26.153846153846199</c:v>
                </c:pt>
                <c:pt idx="39">
                  <c:v>23.734177215189899</c:v>
                </c:pt>
                <c:pt idx="40">
                  <c:v>20.270270270270299</c:v>
                </c:pt>
                <c:pt idx="41">
                  <c:v>14.7959183673469</c:v>
                </c:pt>
                <c:pt idx="42">
                  <c:v>12</c:v>
                </c:pt>
                <c:pt idx="43">
                  <c:v>19.2982456140351</c:v>
                </c:pt>
                <c:pt idx="44">
                  <c:v>8.6956521739130395</c:v>
                </c:pt>
                <c:pt idx="45">
                  <c:v>10.603290676416799</c:v>
                </c:pt>
                <c:pt idx="46">
                  <c:v>22.942643391521159</c:v>
                </c:pt>
                <c:pt idx="47">
                  <c:v>11.6071428571429</c:v>
                </c:pt>
                <c:pt idx="48">
                  <c:v>26.578073089701</c:v>
                </c:pt>
                <c:pt idx="49">
                  <c:v>35.606060606060588</c:v>
                </c:pt>
                <c:pt idx="50">
                  <c:v>28.019323671497599</c:v>
                </c:pt>
                <c:pt idx="51">
                  <c:v>30.645161290322601</c:v>
                </c:pt>
                <c:pt idx="52">
                  <c:v>24</c:v>
                </c:pt>
                <c:pt idx="53">
                  <c:v>28.20512820512818</c:v>
                </c:pt>
                <c:pt idx="54">
                  <c:v>31.617647058823501</c:v>
                </c:pt>
                <c:pt idx="55">
                  <c:v>37.848605577689163</c:v>
                </c:pt>
                <c:pt idx="56">
                  <c:v>38.144329896907202</c:v>
                </c:pt>
                <c:pt idx="57">
                  <c:v>7.5</c:v>
                </c:pt>
                <c:pt idx="58">
                  <c:v>24</c:v>
                </c:pt>
                <c:pt idx="59">
                  <c:v>52.631578947368403</c:v>
                </c:pt>
                <c:pt idx="60">
                  <c:v>19.7183098591549</c:v>
                </c:pt>
                <c:pt idx="61">
                  <c:v>14.619883040935701</c:v>
                </c:pt>
                <c:pt idx="62">
                  <c:v>16.1157024793388</c:v>
                </c:pt>
                <c:pt idx="63">
                  <c:v>21.25</c:v>
                </c:pt>
                <c:pt idx="64">
                  <c:v>22.64150943396228</c:v>
                </c:pt>
                <c:pt idx="65">
                  <c:v>30</c:v>
                </c:pt>
                <c:pt idx="66">
                  <c:v>18.181818181818201</c:v>
                </c:pt>
                <c:pt idx="67">
                  <c:v>25.490196078431399</c:v>
                </c:pt>
                <c:pt idx="68">
                  <c:v>31.428571428571399</c:v>
                </c:pt>
                <c:pt idx="69">
                  <c:v>20.588235294117599</c:v>
                </c:pt>
                <c:pt idx="70">
                  <c:v>25</c:v>
                </c:pt>
                <c:pt idx="71">
                  <c:v>26.6666666666667</c:v>
                </c:pt>
                <c:pt idx="72">
                  <c:v>27.272727272727259</c:v>
                </c:pt>
                <c:pt idx="73">
                  <c:v>18.36734693877548</c:v>
                </c:pt>
                <c:pt idx="74">
                  <c:v>25.179856115107899</c:v>
                </c:pt>
                <c:pt idx="75">
                  <c:v>13.953488372093</c:v>
                </c:pt>
                <c:pt idx="76">
                  <c:v>23.3766233766234</c:v>
                </c:pt>
                <c:pt idx="77">
                  <c:v>35.616438356164402</c:v>
                </c:pt>
                <c:pt idx="78">
                  <c:v>7.2992700729926998</c:v>
                </c:pt>
                <c:pt idx="79">
                  <c:v>7.9545454545454461</c:v>
                </c:pt>
                <c:pt idx="80">
                  <c:v>16.438356164383599</c:v>
                </c:pt>
                <c:pt idx="81">
                  <c:v>11.3924050632911</c:v>
                </c:pt>
                <c:pt idx="82">
                  <c:v>13.7931034482759</c:v>
                </c:pt>
                <c:pt idx="83">
                  <c:v>4.6874999999999956</c:v>
                </c:pt>
                <c:pt idx="84">
                  <c:v>17.045454545454501</c:v>
                </c:pt>
                <c:pt idx="85">
                  <c:v>32.352941176470587</c:v>
                </c:pt>
                <c:pt idx="86">
                  <c:v>16.326530612244898</c:v>
                </c:pt>
                <c:pt idx="87">
                  <c:v>18.571428571428601</c:v>
                </c:pt>
                <c:pt idx="88">
                  <c:v>3.0927835051546402</c:v>
                </c:pt>
                <c:pt idx="89">
                  <c:v>32.4324324324324</c:v>
                </c:pt>
                <c:pt idx="90">
                  <c:v>14.285714285714301</c:v>
                </c:pt>
                <c:pt idx="91">
                  <c:v>8.8888888888888893</c:v>
                </c:pt>
                <c:pt idx="92">
                  <c:v>4.9295774647887303</c:v>
                </c:pt>
                <c:pt idx="93">
                  <c:v>2.2222222222222201</c:v>
                </c:pt>
                <c:pt idx="94">
                  <c:v>8.0645161290322598</c:v>
                </c:pt>
                <c:pt idx="95">
                  <c:v>10.3703703703704</c:v>
                </c:pt>
                <c:pt idx="96">
                  <c:v>7.1428571428571397</c:v>
                </c:pt>
                <c:pt idx="97">
                  <c:v>21.25</c:v>
                </c:pt>
                <c:pt idx="98">
                  <c:v>0</c:v>
                </c:pt>
                <c:pt idx="99">
                  <c:v>19.354838709677399</c:v>
                </c:pt>
                <c:pt idx="100">
                  <c:v>4.7619047619047601</c:v>
                </c:pt>
                <c:pt idx="101">
                  <c:v>19.186046511627879</c:v>
                </c:pt>
                <c:pt idx="102">
                  <c:v>13.698630136986299</c:v>
                </c:pt>
                <c:pt idx="103">
                  <c:v>10</c:v>
                </c:pt>
                <c:pt idx="104">
                  <c:v>28.169014084507001</c:v>
                </c:pt>
                <c:pt idx="105">
                  <c:v>36.36363636363636</c:v>
                </c:pt>
                <c:pt idx="106">
                  <c:v>10.3448275862069</c:v>
                </c:pt>
                <c:pt idx="107">
                  <c:v>17.910447761194</c:v>
                </c:pt>
                <c:pt idx="108">
                  <c:v>23.333333333333279</c:v>
                </c:pt>
                <c:pt idx="109">
                  <c:v>58.3333333333333</c:v>
                </c:pt>
                <c:pt idx="110">
                  <c:v>50</c:v>
                </c:pt>
                <c:pt idx="111">
                  <c:v>63.636363636363598</c:v>
                </c:pt>
                <c:pt idx="112">
                  <c:v>45.45454545454546</c:v>
                </c:pt>
                <c:pt idx="113">
                  <c:v>0</c:v>
                </c:pt>
                <c:pt idx="114">
                  <c:v>50</c:v>
                </c:pt>
                <c:pt idx="115">
                  <c:v>36.36363636363636</c:v>
                </c:pt>
                <c:pt idx="116">
                  <c:v>36.36363636363636</c:v>
                </c:pt>
                <c:pt idx="117">
                  <c:v>31.25</c:v>
                </c:pt>
              </c:numCache>
            </c:numRef>
          </c:val>
          <c:extLst>
            <c:ext xmlns:c16="http://schemas.microsoft.com/office/drawing/2014/chart" uri="{C3380CC4-5D6E-409C-BE32-E72D297353CC}">
              <c16:uniqueId val="{00000001-B325-4E4E-B53D-A5E5BD1588DB}"/>
            </c:ext>
          </c:extLst>
        </c:ser>
        <c:dLbls>
          <c:showLegendKey val="0"/>
          <c:showVal val="0"/>
          <c:showCatName val="0"/>
          <c:showSerName val="0"/>
          <c:showPercent val="0"/>
          <c:showBubbleSize val="0"/>
        </c:dLbls>
        <c:axId val="-2114331656"/>
        <c:axId val="-2089407352"/>
      </c:radarChart>
      <c:catAx>
        <c:axId val="-2114331656"/>
        <c:scaling>
          <c:orientation val="maxMin"/>
        </c:scaling>
        <c:delete val="0"/>
        <c:axPos val="b"/>
        <c:numFmt formatCode="General" sourceLinked="1"/>
        <c:majorTickMark val="none"/>
        <c:minorTickMark val="none"/>
        <c:tickLblPos val="nextTo"/>
        <c:spPr>
          <a:ln w="9360">
            <a:noFill/>
          </a:ln>
        </c:spPr>
        <c:txPr>
          <a:bodyPr/>
          <a:lstStyle/>
          <a:p>
            <a:pPr>
              <a:defRPr sz="850" b="0" strike="noStrike" spc="-92">
                <a:solidFill>
                  <a:srgbClr val="595959"/>
                </a:solidFill>
                <a:uFill>
                  <a:solidFill>
                    <a:srgbClr val="FFFFFF"/>
                  </a:solidFill>
                </a:uFill>
                <a:latin typeface="Arial"/>
                <a:ea typeface="DejaVu Sans"/>
              </a:defRPr>
            </a:pPr>
            <a:endParaRPr lang="fr-FR"/>
          </a:p>
        </c:txPr>
        <c:crossAx val="-2089407352"/>
        <c:crosses val="autoZero"/>
        <c:auto val="1"/>
        <c:lblAlgn val="ctr"/>
        <c:lblOffset val="100"/>
        <c:noMultiLvlLbl val="1"/>
      </c:catAx>
      <c:valAx>
        <c:axId val="-2089407352"/>
        <c:scaling>
          <c:orientation val="minMax"/>
        </c:scaling>
        <c:delete val="0"/>
        <c:axPos val="l"/>
        <c:majorGridlines>
          <c:spPr>
            <a:ln w="9360">
              <a:solidFill>
                <a:srgbClr val="D9D9D9"/>
              </a:solidFill>
              <a:round/>
            </a:ln>
          </c:spPr>
        </c:majorGridlines>
        <c:numFmt formatCode="0" sourceLinked="0"/>
        <c:majorTickMark val="none"/>
        <c:minorTickMark val="none"/>
        <c:tickLblPos val="nextTo"/>
        <c:spPr>
          <a:ln w="9360">
            <a:noFill/>
          </a:ln>
        </c:spPr>
        <c:txPr>
          <a:bodyPr/>
          <a:lstStyle/>
          <a:p>
            <a:pPr>
              <a:defRPr sz="900" b="0" strike="noStrike" spc="-1">
                <a:solidFill>
                  <a:srgbClr val="595959"/>
                </a:solidFill>
                <a:uFill>
                  <a:solidFill>
                    <a:srgbClr val="FFFFFF"/>
                  </a:solidFill>
                </a:uFill>
                <a:latin typeface="Calibri"/>
                <a:ea typeface="DejaVu Sans"/>
              </a:defRPr>
            </a:pPr>
            <a:endParaRPr lang="fr-FR"/>
          </a:p>
        </c:txPr>
        <c:crossAx val="-2114331656"/>
        <c:crosses val="autoZero"/>
        <c:crossBetween val="midCat"/>
      </c:valAx>
      <c:spPr>
        <a:noFill/>
        <a:ln>
          <a:noFill/>
        </a:ln>
      </c:spPr>
    </c:plotArea>
    <c:legend>
      <c:legendPos val="t"/>
      <c:overlay val="0"/>
      <c:spPr>
        <a:noFill/>
        <a:ln>
          <a:noFill/>
        </a:ln>
      </c:spPr>
    </c:legend>
    <c:plotVisOnly val="1"/>
    <c:dispBlanksAs val="gap"/>
    <c:showDLblsOverMax val="1"/>
  </c:chart>
  <c:spPr>
    <a:solidFill>
      <a:srgbClr val="FFFFFF"/>
    </a:solidFill>
    <a:ln w="9360">
      <a:solidFill>
        <a:srgbClr val="D9D9D9"/>
      </a:solidFill>
      <a:round/>
    </a:ln>
  </c:spPr>
</c:chartSpace>
</file>

<file path=ppt/drawings/_rels/drawing1.x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Image 1" descr="Capture d'écran 2017-05-17 09.27.31.png">
          <a:extLst xmlns:a="http://schemas.openxmlformats.org/drawingml/2006/main">
            <a:ext uri="{FF2B5EF4-FFF2-40B4-BE49-F238E27FC236}">
              <a16:creationId xmlns:a16="http://schemas.microsoft.com/office/drawing/2014/main" id="{279A8B05-D599-EF4D-8C20-0E20A01DB6A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0" y="0"/>
          <a:ext cx="6502400" cy="563880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7A898-AE08-2046-8A92-BB1301926A34}" type="datetimeFigureOut">
              <a:rPr lang="fr-FR" smtClean="0"/>
              <a:t>26/10/2023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7632A-BFDD-C94A-85F9-42BAA734FF34}" type="slidenum">
              <a:rPr lang="fr-FR" smtClean="0"/>
              <a:t>‹N°›</a:t>
            </a:fld>
            <a:endParaRPr lang="fr-FR"/>
          </a:p>
        </p:txBody>
      </p:sp>
    </p:spTree>
    <p:extLst>
      <p:ext uri="{BB962C8B-B14F-4D97-AF65-F5344CB8AC3E}">
        <p14:creationId xmlns:p14="http://schemas.microsoft.com/office/powerpoint/2010/main" val="4084018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De quelles discriminations</a:t>
            </a:r>
            <a:r>
              <a:rPr lang="fr-FR" baseline="0" dirty="0"/>
              <a:t> parle-t-on ? Il semblerait dans l’imaginaire collectif que l’Université soit  exempte de discrimination sexistes (traitement différentiel appliqué au femmes) . Les grilles de salariales ne sont pas sexuées. la fonction publique et l’université plus encore  seraient un lieu de l’application des principes de notre démocratie, et de notre mode de mode de gouvernance républicain dont les axes fondateurs sont la liberté, légalité et la fraternité. </a:t>
            </a:r>
          </a:p>
          <a:p>
            <a:r>
              <a:rPr lang="fr-FR" baseline="0" dirty="0"/>
              <a:t>Peut-on parler de non </a:t>
            </a:r>
            <a:r>
              <a:rPr lang="mr-IN" baseline="0" dirty="0"/>
              <a:t>–</a:t>
            </a:r>
            <a:r>
              <a:rPr lang="fr-FR" baseline="0" dirty="0"/>
              <a:t> </a:t>
            </a:r>
            <a:r>
              <a:rPr lang="fr-FR" baseline="0" dirty="0" err="1"/>
              <a:t>dicrimination</a:t>
            </a:r>
            <a:r>
              <a:rPr lang="fr-FR" baseline="0" dirty="0"/>
              <a:t> ? Dans un sens oui par rapport aux grilles salariales mais les discriminations sexistes sont bien présentes. </a:t>
            </a:r>
          </a:p>
          <a:p>
            <a:endParaRPr lang="fr-FR" dirty="0"/>
          </a:p>
        </p:txBody>
      </p:sp>
      <p:sp>
        <p:nvSpPr>
          <p:cNvPr id="4" name="Espace réservé du numéro de diapositive 3"/>
          <p:cNvSpPr>
            <a:spLocks noGrp="1"/>
          </p:cNvSpPr>
          <p:nvPr>
            <p:ph type="sldNum" sz="quarter" idx="10"/>
          </p:nvPr>
        </p:nvSpPr>
        <p:spPr/>
        <p:txBody>
          <a:bodyPr/>
          <a:lstStyle/>
          <a:p>
            <a:fld id="{C8B226D3-F897-464C-A802-3B6F11907D46}" type="slidenum">
              <a:rPr lang="fr-FR" smtClean="0"/>
              <a:t>1</a:t>
            </a:fld>
            <a:endParaRPr lang="fr-FR"/>
          </a:p>
        </p:txBody>
      </p:sp>
    </p:spTree>
    <p:extLst>
      <p:ext uri="{BB962C8B-B14F-4D97-AF65-F5344CB8AC3E}">
        <p14:creationId xmlns:p14="http://schemas.microsoft.com/office/powerpoint/2010/main" val="368407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Janvier 2011, quelques membres d’université qui avait déjà des ca</a:t>
            </a:r>
          </a:p>
        </p:txBody>
      </p:sp>
      <p:sp>
        <p:nvSpPr>
          <p:cNvPr id="4" name="Espace réservé du numéro de diapositive 3"/>
          <p:cNvSpPr>
            <a:spLocks noGrp="1"/>
          </p:cNvSpPr>
          <p:nvPr>
            <p:ph type="sldNum" sz="quarter" idx="5"/>
          </p:nvPr>
        </p:nvSpPr>
        <p:spPr/>
        <p:txBody>
          <a:bodyPr/>
          <a:lstStyle/>
          <a:p>
            <a:fld id="{C8B226D3-F897-464C-A802-3B6F11907D46}" type="slidenum">
              <a:rPr lang="fr-FR" smtClean="0"/>
              <a:t>2</a:t>
            </a:fld>
            <a:endParaRPr lang="fr-FR"/>
          </a:p>
        </p:txBody>
      </p:sp>
    </p:spTree>
    <p:extLst>
      <p:ext uri="{BB962C8B-B14F-4D97-AF65-F5344CB8AC3E}">
        <p14:creationId xmlns:p14="http://schemas.microsoft.com/office/powerpoint/2010/main" val="325459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Obligation de rédiger  un plan à l’égalité professionnelle</a:t>
            </a:r>
          </a:p>
        </p:txBody>
      </p:sp>
      <p:sp>
        <p:nvSpPr>
          <p:cNvPr id="4" name="Espace réservé du numéro de diapositive 3"/>
          <p:cNvSpPr>
            <a:spLocks noGrp="1"/>
          </p:cNvSpPr>
          <p:nvPr>
            <p:ph type="sldNum" sz="quarter" idx="5"/>
          </p:nvPr>
        </p:nvSpPr>
        <p:spPr/>
        <p:txBody>
          <a:bodyPr/>
          <a:lstStyle/>
          <a:p>
            <a:fld id="{C8B226D3-F897-464C-A802-3B6F11907D46}" type="slidenum">
              <a:rPr lang="fr-FR" smtClean="0"/>
              <a:t>9</a:t>
            </a:fld>
            <a:endParaRPr lang="fr-FR"/>
          </a:p>
        </p:txBody>
      </p:sp>
    </p:spTree>
    <p:extLst>
      <p:ext uri="{BB962C8B-B14F-4D97-AF65-F5344CB8AC3E}">
        <p14:creationId xmlns:p14="http://schemas.microsoft.com/office/powerpoint/2010/main" val="2715899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 quelles discriminations</a:t>
            </a:r>
            <a:r>
              <a:rPr lang="fr-FR" baseline="0" dirty="0"/>
              <a:t> parle-t-on ? Il semblerait dans l’imaginaire collectif que l’Université soit  exempte de discrimination sexistes (traitement </a:t>
            </a:r>
            <a:r>
              <a:rPr lang="fr-FR" baseline="0" dirty="0" err="1"/>
              <a:t>diferentiel</a:t>
            </a:r>
            <a:r>
              <a:rPr lang="fr-FR" baseline="0" dirty="0"/>
              <a:t> appliqué au femmes) . Les grilles de salariales ne sont pas sexuées. la fonction publique et l’université plus encore  seraient un lieu de l’application des principes de notre démocratie, et de notre mode de mode de gouvernance républicain dont les axes fondateurs sont la liberté, légalité et la fraternité. </a:t>
            </a:r>
          </a:p>
          <a:p>
            <a:r>
              <a:rPr lang="fr-FR" baseline="0" dirty="0"/>
              <a:t>Peut-on parler de non </a:t>
            </a:r>
            <a:r>
              <a:rPr lang="mr-IN" baseline="0" dirty="0"/>
              <a:t>–</a:t>
            </a:r>
            <a:r>
              <a:rPr lang="fr-FR" baseline="0" dirty="0"/>
              <a:t> </a:t>
            </a:r>
            <a:r>
              <a:rPr lang="fr-FR" baseline="0" dirty="0" err="1"/>
              <a:t>dicrimination</a:t>
            </a:r>
            <a:r>
              <a:rPr lang="fr-FR" baseline="0" dirty="0"/>
              <a:t> ? Dans un sens oui par rapport aux grilles salariales mais les discriminations sexistes sont bien présentes. </a:t>
            </a:r>
          </a:p>
          <a:p>
            <a:endParaRPr lang="fr-FR" dirty="0"/>
          </a:p>
        </p:txBody>
      </p:sp>
      <p:sp>
        <p:nvSpPr>
          <p:cNvPr id="4" name="Espace réservé du numéro de diapositive 3"/>
          <p:cNvSpPr>
            <a:spLocks noGrp="1"/>
          </p:cNvSpPr>
          <p:nvPr>
            <p:ph type="sldNum" sz="quarter" idx="5"/>
          </p:nvPr>
        </p:nvSpPr>
        <p:spPr/>
        <p:txBody>
          <a:bodyPr/>
          <a:lstStyle/>
          <a:p>
            <a:fld id="{C8B226D3-F897-464C-A802-3B6F11907D46}" type="slidenum">
              <a:rPr lang="fr-FR" smtClean="0"/>
              <a:t>10</a:t>
            </a:fld>
            <a:endParaRPr lang="fr-FR"/>
          </a:p>
        </p:txBody>
      </p:sp>
    </p:spTree>
    <p:extLst>
      <p:ext uri="{BB962C8B-B14F-4D97-AF65-F5344CB8AC3E}">
        <p14:creationId xmlns:p14="http://schemas.microsoft.com/office/powerpoint/2010/main" val="261688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0" strike="noStrike" spc="-1" dirty="0">
                <a:solidFill>
                  <a:srgbClr val="000000"/>
                </a:solidFill>
                <a:uFill>
                  <a:solidFill>
                    <a:srgbClr val="FFFFFF"/>
                  </a:solidFill>
                </a:uFill>
                <a:latin typeface="Arial"/>
              </a:rPr>
              <a:t>conseils centraux des universités se sont nettement féminisés suite à la loi du 22 juillet 2013.  </a:t>
            </a:r>
            <a:endParaRPr lang="fr-FR" sz="900" b="0" strike="noStrike" spc="-1" dirty="0">
              <a:solidFill>
                <a:srgbClr val="000000"/>
              </a:solidFill>
              <a:uFill>
                <a:solidFill>
                  <a:srgbClr val="FFFFFF"/>
                </a:solidFill>
              </a:uFill>
              <a:latin typeface="Arial"/>
            </a:endParaRPr>
          </a:p>
          <a:p>
            <a:endParaRPr lang="fr-FR" dirty="0"/>
          </a:p>
        </p:txBody>
      </p:sp>
      <p:sp>
        <p:nvSpPr>
          <p:cNvPr id="4" name="Espace réservé du numéro de diapositive 3"/>
          <p:cNvSpPr>
            <a:spLocks noGrp="1"/>
          </p:cNvSpPr>
          <p:nvPr>
            <p:ph type="sldNum" sz="quarter" idx="10"/>
          </p:nvPr>
        </p:nvSpPr>
        <p:spPr/>
        <p:txBody>
          <a:bodyPr/>
          <a:lstStyle/>
          <a:p>
            <a:fld id="{C8B226D3-F897-464C-A802-3B6F11907D46}" type="slidenum">
              <a:rPr lang="fr-FR" smtClean="0"/>
              <a:t>11</a:t>
            </a:fld>
            <a:endParaRPr lang="fr-FR"/>
          </a:p>
        </p:txBody>
      </p:sp>
    </p:spTree>
    <p:extLst>
      <p:ext uri="{BB962C8B-B14F-4D97-AF65-F5344CB8AC3E}">
        <p14:creationId xmlns:p14="http://schemas.microsoft.com/office/powerpoint/2010/main" val="2086867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Ccl</a:t>
            </a:r>
            <a:r>
              <a:rPr lang="fr-FR" dirty="0"/>
              <a:t> : Leviers</a:t>
            </a:r>
            <a:r>
              <a:rPr lang="fr-FR" baseline="0" dirty="0"/>
              <a:t> mais aussi obstacles</a:t>
            </a:r>
          </a:p>
          <a:p>
            <a:r>
              <a:rPr lang="fr-FR" baseline="0" dirty="0"/>
              <a:t>Etude faite par l’ARGEF Association recherche genre éducation formation : états des lieux des formations dans les ESPE</a:t>
            </a:r>
            <a:endParaRPr lang="fr-FR" dirty="0"/>
          </a:p>
        </p:txBody>
      </p:sp>
      <p:sp>
        <p:nvSpPr>
          <p:cNvPr id="4" name="Espace réservé du numéro de diapositive 3"/>
          <p:cNvSpPr>
            <a:spLocks noGrp="1"/>
          </p:cNvSpPr>
          <p:nvPr>
            <p:ph type="sldNum" sz="quarter" idx="10"/>
          </p:nvPr>
        </p:nvSpPr>
        <p:spPr/>
        <p:txBody>
          <a:bodyPr/>
          <a:lstStyle/>
          <a:p>
            <a:fld id="{C8B226D3-F897-464C-A802-3B6F11907D46}" type="slidenum">
              <a:rPr lang="fr-FR" smtClean="0"/>
              <a:t>17</a:t>
            </a:fld>
            <a:endParaRPr lang="fr-FR"/>
          </a:p>
        </p:txBody>
      </p:sp>
    </p:spTree>
    <p:extLst>
      <p:ext uri="{BB962C8B-B14F-4D97-AF65-F5344CB8AC3E}">
        <p14:creationId xmlns:p14="http://schemas.microsoft.com/office/powerpoint/2010/main" val="1873376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425EE6-4111-7144-8BF5-FA4AD5E5108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CD7B15B-8C18-7A4B-8236-C5C7AB5AE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E08E06C-DFC1-8640-A48E-7B3F83EB28BF}"/>
              </a:ext>
            </a:extLst>
          </p:cNvPr>
          <p:cNvSpPr>
            <a:spLocks noGrp="1"/>
          </p:cNvSpPr>
          <p:nvPr>
            <p:ph type="dt" sz="half" idx="10"/>
          </p:nvPr>
        </p:nvSpPr>
        <p:spPr/>
        <p:txBody>
          <a:bodyPr/>
          <a:lstStyle/>
          <a:p>
            <a:fld id="{B8405D2F-18F0-4A48-BA9E-D83B7923DEF6}"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F0B38725-6E32-7145-91DB-BE6F2D5DEF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C02965-F720-EC48-A8C5-4552D676DECC}"/>
              </a:ext>
            </a:extLst>
          </p:cNvPr>
          <p:cNvSpPr>
            <a:spLocks noGrp="1"/>
          </p:cNvSpPr>
          <p:nvPr>
            <p:ph type="sldNum" sz="quarter" idx="12"/>
          </p:nvPr>
        </p:nvSpPr>
        <p:spPr/>
        <p:txBody>
          <a:bodyPr/>
          <a:lstStyle/>
          <a:p>
            <a:fld id="{E202D0B5-7FEE-E94F-B2C0-91F6B3B3433D}" type="slidenum">
              <a:rPr lang="fr-FR" smtClean="0"/>
              <a:t>‹N°›</a:t>
            </a:fld>
            <a:endParaRPr lang="fr-FR"/>
          </a:p>
        </p:txBody>
      </p:sp>
    </p:spTree>
    <p:extLst>
      <p:ext uri="{BB962C8B-B14F-4D97-AF65-F5344CB8AC3E}">
        <p14:creationId xmlns:p14="http://schemas.microsoft.com/office/powerpoint/2010/main" val="103043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1B16AF-1C3E-F34E-9A6D-949EDD80441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CF50B01-A448-4248-B898-CF62BCD45688}"/>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C150983-46C9-7344-A669-38F0128CEE21}"/>
              </a:ext>
            </a:extLst>
          </p:cNvPr>
          <p:cNvSpPr>
            <a:spLocks noGrp="1"/>
          </p:cNvSpPr>
          <p:nvPr>
            <p:ph type="dt" sz="half" idx="10"/>
          </p:nvPr>
        </p:nvSpPr>
        <p:spPr/>
        <p:txBody>
          <a:bodyPr/>
          <a:lstStyle/>
          <a:p>
            <a:fld id="{B8405D2F-18F0-4A48-BA9E-D83B7923DEF6}"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647CA67F-6E5A-3E45-A326-D05704F706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C3E7A80-A501-A14F-AC04-70477D2C3996}"/>
              </a:ext>
            </a:extLst>
          </p:cNvPr>
          <p:cNvSpPr>
            <a:spLocks noGrp="1"/>
          </p:cNvSpPr>
          <p:nvPr>
            <p:ph type="sldNum" sz="quarter" idx="12"/>
          </p:nvPr>
        </p:nvSpPr>
        <p:spPr/>
        <p:txBody>
          <a:bodyPr/>
          <a:lstStyle/>
          <a:p>
            <a:fld id="{E202D0B5-7FEE-E94F-B2C0-91F6B3B3433D}" type="slidenum">
              <a:rPr lang="fr-FR" smtClean="0"/>
              <a:t>‹N°›</a:t>
            </a:fld>
            <a:endParaRPr lang="fr-FR"/>
          </a:p>
        </p:txBody>
      </p:sp>
    </p:spTree>
    <p:extLst>
      <p:ext uri="{BB962C8B-B14F-4D97-AF65-F5344CB8AC3E}">
        <p14:creationId xmlns:p14="http://schemas.microsoft.com/office/powerpoint/2010/main" val="620460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C0758D3-B91A-FE47-9167-4B0A0923F27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85C99FB-017B-E547-BB83-01D93772C415}"/>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024F8FB-08B6-0D44-95EB-1B12A2874964}"/>
              </a:ext>
            </a:extLst>
          </p:cNvPr>
          <p:cNvSpPr>
            <a:spLocks noGrp="1"/>
          </p:cNvSpPr>
          <p:nvPr>
            <p:ph type="dt" sz="half" idx="10"/>
          </p:nvPr>
        </p:nvSpPr>
        <p:spPr/>
        <p:txBody>
          <a:bodyPr/>
          <a:lstStyle/>
          <a:p>
            <a:fld id="{B8405D2F-18F0-4A48-BA9E-D83B7923DEF6}"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32A6027D-A495-044A-98F6-A832FA5FFA6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173CD2-E37B-2541-8754-B8AEC6B7D33A}"/>
              </a:ext>
            </a:extLst>
          </p:cNvPr>
          <p:cNvSpPr>
            <a:spLocks noGrp="1"/>
          </p:cNvSpPr>
          <p:nvPr>
            <p:ph type="sldNum" sz="quarter" idx="12"/>
          </p:nvPr>
        </p:nvSpPr>
        <p:spPr/>
        <p:txBody>
          <a:bodyPr/>
          <a:lstStyle/>
          <a:p>
            <a:fld id="{E202D0B5-7FEE-E94F-B2C0-91F6B3B3433D}" type="slidenum">
              <a:rPr lang="fr-FR" smtClean="0"/>
              <a:t>‹N°›</a:t>
            </a:fld>
            <a:endParaRPr lang="fr-FR"/>
          </a:p>
        </p:txBody>
      </p:sp>
    </p:spTree>
    <p:extLst>
      <p:ext uri="{BB962C8B-B14F-4D97-AF65-F5344CB8AC3E}">
        <p14:creationId xmlns:p14="http://schemas.microsoft.com/office/powerpoint/2010/main" val="1023993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11104"/>
            <a:ext cx="8489895" cy="1631621"/>
          </a:xfrm>
          <a:prstGeom prst="rect">
            <a:avLst/>
          </a:prstGeom>
        </p:spPr>
        <p:txBody>
          <a:bodyPr lIns="0" tIns="0" rIns="0" bIns="0" anchor="ctr"/>
          <a:lstStyle/>
          <a:p>
            <a:pPr algn="ctr"/>
            <a:endParaRPr lang="fr-FR" sz="3992" b="0" strike="noStrike" spc="-1">
              <a:solidFill>
                <a:srgbClr val="000000"/>
              </a:solidFill>
              <a:uFill>
                <a:solidFill>
                  <a:srgbClr val="FFFFFF"/>
                </a:solidFill>
              </a:uFill>
              <a:latin typeface="Arial"/>
            </a:endParaRPr>
          </a:p>
        </p:txBody>
      </p:sp>
      <p:sp>
        <p:nvSpPr>
          <p:cNvPr id="6" name="PlaceHolder 2"/>
          <p:cNvSpPr>
            <a:spLocks noGrp="1"/>
          </p:cNvSpPr>
          <p:nvPr>
            <p:ph type="body"/>
          </p:nvPr>
        </p:nvSpPr>
        <p:spPr>
          <a:xfrm>
            <a:off x="609562" y="1604514"/>
            <a:ext cx="10972120" cy="3977158"/>
          </a:xfrm>
          <a:prstGeom prst="rect">
            <a:avLst/>
          </a:prstGeom>
        </p:spPr>
        <p:txBody>
          <a:bodyPr lIns="0" tIns="0" rIns="0" bIns="0"/>
          <a:lstStyle/>
          <a:p>
            <a:endParaRPr lang="fr-FR"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61738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562" y="11104"/>
            <a:ext cx="8489895" cy="1631621"/>
          </a:xfrm>
          <a:prstGeom prst="rect">
            <a:avLst/>
          </a:prstGeom>
        </p:spPr>
        <p:txBody>
          <a:bodyPr lIns="0" tIns="0" rIns="0" bIns="0" anchor="ctr"/>
          <a:lstStyle/>
          <a:p>
            <a:pPr algn="ctr"/>
            <a:endParaRPr lang="fr-FR" sz="3992" b="0" strike="noStrike" spc="-1">
              <a:solidFill>
                <a:srgbClr val="000000"/>
              </a:solidFill>
              <a:uFill>
                <a:solidFill>
                  <a:srgbClr val="FFFFFF"/>
                </a:solidFill>
              </a:uFill>
              <a:latin typeface="Arial"/>
            </a:endParaRPr>
          </a:p>
        </p:txBody>
      </p:sp>
      <p:sp>
        <p:nvSpPr>
          <p:cNvPr id="63" name="PlaceHolder 2"/>
          <p:cNvSpPr>
            <a:spLocks noGrp="1"/>
          </p:cNvSpPr>
          <p:nvPr>
            <p:ph type="body"/>
          </p:nvPr>
        </p:nvSpPr>
        <p:spPr>
          <a:xfrm>
            <a:off x="609562" y="1604515"/>
            <a:ext cx="10972120" cy="1896808"/>
          </a:xfrm>
          <a:prstGeom prst="rect">
            <a:avLst/>
          </a:prstGeom>
        </p:spPr>
        <p:txBody>
          <a:bodyPr lIns="0" tIns="0" rIns="0" bIns="0"/>
          <a:lstStyle/>
          <a:p>
            <a:endParaRPr lang="fr-FR" sz="2903" b="0" strike="noStrike" spc="-1">
              <a:solidFill>
                <a:srgbClr val="000000"/>
              </a:solidFill>
              <a:uFill>
                <a:solidFill>
                  <a:srgbClr val="FFFFFF"/>
                </a:solidFill>
              </a:uFill>
              <a:latin typeface="Arial"/>
            </a:endParaRPr>
          </a:p>
        </p:txBody>
      </p:sp>
      <p:sp>
        <p:nvSpPr>
          <p:cNvPr id="64" name="PlaceHolder 3"/>
          <p:cNvSpPr>
            <a:spLocks noGrp="1"/>
          </p:cNvSpPr>
          <p:nvPr>
            <p:ph type="body"/>
          </p:nvPr>
        </p:nvSpPr>
        <p:spPr>
          <a:xfrm>
            <a:off x="609562" y="3681925"/>
            <a:ext cx="10972120" cy="1896808"/>
          </a:xfrm>
          <a:prstGeom prst="rect">
            <a:avLst/>
          </a:prstGeom>
        </p:spPr>
        <p:txBody>
          <a:bodyPr lIns="0" tIns="0" rIns="0" bIns="0"/>
          <a:lstStyle/>
          <a:p>
            <a:endParaRPr lang="fr-FR"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49481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9562" y="11104"/>
            <a:ext cx="8489895" cy="1631621"/>
          </a:xfrm>
          <a:prstGeom prst="rect">
            <a:avLst/>
          </a:prstGeom>
        </p:spPr>
        <p:txBody>
          <a:bodyPr lIns="0" tIns="0" rIns="0" bIns="0" anchor="ctr"/>
          <a:lstStyle/>
          <a:p>
            <a:pPr algn="ctr"/>
            <a:endParaRPr lang="fr-FR" sz="3992" b="0" strike="noStrike" spc="-1">
              <a:solidFill>
                <a:srgbClr val="000000"/>
              </a:solidFill>
              <a:uFill>
                <a:solidFill>
                  <a:srgbClr val="FFFFFF"/>
                </a:solidFill>
              </a:uFill>
              <a:latin typeface="Arial"/>
            </a:endParaRPr>
          </a:p>
        </p:txBody>
      </p:sp>
      <p:sp>
        <p:nvSpPr>
          <p:cNvPr id="84" name="PlaceHolder 2"/>
          <p:cNvSpPr>
            <a:spLocks noGrp="1"/>
          </p:cNvSpPr>
          <p:nvPr>
            <p:ph type="body"/>
          </p:nvPr>
        </p:nvSpPr>
        <p:spPr>
          <a:xfrm>
            <a:off x="609562" y="1604514"/>
            <a:ext cx="5354133" cy="3977158"/>
          </a:xfrm>
          <a:prstGeom prst="rect">
            <a:avLst/>
          </a:prstGeom>
        </p:spPr>
        <p:txBody>
          <a:bodyPr lIns="0" tIns="0" rIns="0" bIns="0"/>
          <a:lstStyle/>
          <a:p>
            <a:endParaRPr lang="fr-FR" sz="2903" b="0" strike="noStrike" spc="-1">
              <a:solidFill>
                <a:srgbClr val="000000"/>
              </a:solidFill>
              <a:uFill>
                <a:solidFill>
                  <a:srgbClr val="FFFFFF"/>
                </a:solidFill>
              </a:uFill>
              <a:latin typeface="Arial"/>
            </a:endParaRPr>
          </a:p>
        </p:txBody>
      </p:sp>
      <p:sp>
        <p:nvSpPr>
          <p:cNvPr id="85" name="PlaceHolder 3"/>
          <p:cNvSpPr>
            <a:spLocks noGrp="1"/>
          </p:cNvSpPr>
          <p:nvPr>
            <p:ph type="body"/>
          </p:nvPr>
        </p:nvSpPr>
        <p:spPr>
          <a:xfrm>
            <a:off x="6231903" y="1604514"/>
            <a:ext cx="5354133" cy="3977158"/>
          </a:xfrm>
          <a:prstGeom prst="rect">
            <a:avLst/>
          </a:prstGeom>
        </p:spPr>
        <p:txBody>
          <a:bodyPr lIns="0" tIns="0" rIns="0" bIns="0"/>
          <a:lstStyle/>
          <a:p>
            <a:endParaRPr lang="fr-FR"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508130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4BE2F-BCB3-8141-8D5C-BA6E1ECD226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848BF72-BB86-4042-BFD2-51559484B569}"/>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64BDA25-3367-354A-8F19-4F06814276C0}"/>
              </a:ext>
            </a:extLst>
          </p:cNvPr>
          <p:cNvSpPr>
            <a:spLocks noGrp="1"/>
          </p:cNvSpPr>
          <p:nvPr>
            <p:ph type="dt" sz="half" idx="10"/>
          </p:nvPr>
        </p:nvSpPr>
        <p:spPr/>
        <p:txBody>
          <a:bodyPr/>
          <a:lstStyle/>
          <a:p>
            <a:fld id="{B8405D2F-18F0-4A48-BA9E-D83B7923DEF6}"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964000BD-732F-F54C-9801-D44F9B7C37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5894CB-D48E-9A4B-81B1-B7719B883495}"/>
              </a:ext>
            </a:extLst>
          </p:cNvPr>
          <p:cNvSpPr>
            <a:spLocks noGrp="1"/>
          </p:cNvSpPr>
          <p:nvPr>
            <p:ph type="sldNum" sz="quarter" idx="12"/>
          </p:nvPr>
        </p:nvSpPr>
        <p:spPr/>
        <p:txBody>
          <a:bodyPr/>
          <a:lstStyle/>
          <a:p>
            <a:fld id="{E202D0B5-7FEE-E94F-B2C0-91F6B3B3433D}" type="slidenum">
              <a:rPr lang="fr-FR" smtClean="0"/>
              <a:t>‹N°›</a:t>
            </a:fld>
            <a:endParaRPr lang="fr-FR"/>
          </a:p>
        </p:txBody>
      </p:sp>
    </p:spTree>
    <p:extLst>
      <p:ext uri="{BB962C8B-B14F-4D97-AF65-F5344CB8AC3E}">
        <p14:creationId xmlns:p14="http://schemas.microsoft.com/office/powerpoint/2010/main" val="2666646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19FFE7-5BC3-EE4E-8DD3-F7DA81F77A5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E446B7D-2111-5D43-8737-0A94E239E5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6899ED3-1BE6-0645-85C8-6690E62B4A90}"/>
              </a:ext>
            </a:extLst>
          </p:cNvPr>
          <p:cNvSpPr>
            <a:spLocks noGrp="1"/>
          </p:cNvSpPr>
          <p:nvPr>
            <p:ph type="dt" sz="half" idx="10"/>
          </p:nvPr>
        </p:nvSpPr>
        <p:spPr/>
        <p:txBody>
          <a:bodyPr/>
          <a:lstStyle/>
          <a:p>
            <a:fld id="{B8405D2F-18F0-4A48-BA9E-D83B7923DEF6}"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055A777B-6607-D047-8F1A-BCA2859B0C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422783C-B4DA-0346-8731-AC6B1608EC8F}"/>
              </a:ext>
            </a:extLst>
          </p:cNvPr>
          <p:cNvSpPr>
            <a:spLocks noGrp="1"/>
          </p:cNvSpPr>
          <p:nvPr>
            <p:ph type="sldNum" sz="quarter" idx="12"/>
          </p:nvPr>
        </p:nvSpPr>
        <p:spPr/>
        <p:txBody>
          <a:bodyPr/>
          <a:lstStyle/>
          <a:p>
            <a:fld id="{E202D0B5-7FEE-E94F-B2C0-91F6B3B3433D}" type="slidenum">
              <a:rPr lang="fr-FR" smtClean="0"/>
              <a:t>‹N°›</a:t>
            </a:fld>
            <a:endParaRPr lang="fr-FR"/>
          </a:p>
        </p:txBody>
      </p:sp>
    </p:spTree>
    <p:extLst>
      <p:ext uri="{BB962C8B-B14F-4D97-AF65-F5344CB8AC3E}">
        <p14:creationId xmlns:p14="http://schemas.microsoft.com/office/powerpoint/2010/main" val="359593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3CABDB-057C-E24F-A963-38BDD1EEAAD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E374705-19AB-8943-80F4-09ED13856ED9}"/>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9982CDA9-A5BD-AA4D-96FA-A2BC23056EB2}"/>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2787955B-8F0B-204D-BD27-BC70C80CE994}"/>
              </a:ext>
            </a:extLst>
          </p:cNvPr>
          <p:cNvSpPr>
            <a:spLocks noGrp="1"/>
          </p:cNvSpPr>
          <p:nvPr>
            <p:ph type="dt" sz="half" idx="10"/>
          </p:nvPr>
        </p:nvSpPr>
        <p:spPr/>
        <p:txBody>
          <a:bodyPr/>
          <a:lstStyle/>
          <a:p>
            <a:fld id="{B8405D2F-18F0-4A48-BA9E-D83B7923DEF6}" type="datetimeFigureOut">
              <a:rPr lang="fr-FR" smtClean="0"/>
              <a:t>26/10/2023</a:t>
            </a:fld>
            <a:endParaRPr lang="fr-FR"/>
          </a:p>
        </p:txBody>
      </p:sp>
      <p:sp>
        <p:nvSpPr>
          <p:cNvPr id="6" name="Espace réservé du pied de page 5">
            <a:extLst>
              <a:ext uri="{FF2B5EF4-FFF2-40B4-BE49-F238E27FC236}">
                <a16:creationId xmlns:a16="http://schemas.microsoft.com/office/drawing/2014/main" id="{B1BE6CF7-6C4E-324C-A1F7-26EDF97E5D7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1A5699-1BE5-A54D-B3F1-51FF9AA83A65}"/>
              </a:ext>
            </a:extLst>
          </p:cNvPr>
          <p:cNvSpPr>
            <a:spLocks noGrp="1"/>
          </p:cNvSpPr>
          <p:nvPr>
            <p:ph type="sldNum" sz="quarter" idx="12"/>
          </p:nvPr>
        </p:nvSpPr>
        <p:spPr/>
        <p:txBody>
          <a:bodyPr/>
          <a:lstStyle/>
          <a:p>
            <a:fld id="{E202D0B5-7FEE-E94F-B2C0-91F6B3B3433D}" type="slidenum">
              <a:rPr lang="fr-FR" smtClean="0"/>
              <a:t>‹N°›</a:t>
            </a:fld>
            <a:endParaRPr lang="fr-FR"/>
          </a:p>
        </p:txBody>
      </p:sp>
    </p:spTree>
    <p:extLst>
      <p:ext uri="{BB962C8B-B14F-4D97-AF65-F5344CB8AC3E}">
        <p14:creationId xmlns:p14="http://schemas.microsoft.com/office/powerpoint/2010/main" val="3832607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0A0B4-0881-884C-A7C0-86F0AED2863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64DFE00-A1EA-5B4A-8226-7A2AA7633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6E97CE0-EC03-3646-A6AA-251CA1538259}"/>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5431061C-82C1-CF4A-AB50-5D20167CEB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0917204B-983F-DE47-A4A7-C1FE703F55FE}"/>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C283CE13-B501-484F-9767-2D110EE4DDA5}"/>
              </a:ext>
            </a:extLst>
          </p:cNvPr>
          <p:cNvSpPr>
            <a:spLocks noGrp="1"/>
          </p:cNvSpPr>
          <p:nvPr>
            <p:ph type="dt" sz="half" idx="10"/>
          </p:nvPr>
        </p:nvSpPr>
        <p:spPr/>
        <p:txBody>
          <a:bodyPr/>
          <a:lstStyle/>
          <a:p>
            <a:fld id="{B8405D2F-18F0-4A48-BA9E-D83B7923DEF6}" type="datetimeFigureOut">
              <a:rPr lang="fr-FR" smtClean="0"/>
              <a:t>26/10/2023</a:t>
            </a:fld>
            <a:endParaRPr lang="fr-FR"/>
          </a:p>
        </p:txBody>
      </p:sp>
      <p:sp>
        <p:nvSpPr>
          <p:cNvPr id="8" name="Espace réservé du pied de page 7">
            <a:extLst>
              <a:ext uri="{FF2B5EF4-FFF2-40B4-BE49-F238E27FC236}">
                <a16:creationId xmlns:a16="http://schemas.microsoft.com/office/drawing/2014/main" id="{F4DA7DCA-250C-B241-B1E5-B1BD6ED8C4E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003BE43-9981-6E47-9EDB-5FB398892408}"/>
              </a:ext>
            </a:extLst>
          </p:cNvPr>
          <p:cNvSpPr>
            <a:spLocks noGrp="1"/>
          </p:cNvSpPr>
          <p:nvPr>
            <p:ph type="sldNum" sz="quarter" idx="12"/>
          </p:nvPr>
        </p:nvSpPr>
        <p:spPr/>
        <p:txBody>
          <a:bodyPr/>
          <a:lstStyle/>
          <a:p>
            <a:fld id="{E202D0B5-7FEE-E94F-B2C0-91F6B3B3433D}" type="slidenum">
              <a:rPr lang="fr-FR" smtClean="0"/>
              <a:t>‹N°›</a:t>
            </a:fld>
            <a:endParaRPr lang="fr-FR"/>
          </a:p>
        </p:txBody>
      </p:sp>
    </p:spTree>
    <p:extLst>
      <p:ext uri="{BB962C8B-B14F-4D97-AF65-F5344CB8AC3E}">
        <p14:creationId xmlns:p14="http://schemas.microsoft.com/office/powerpoint/2010/main" val="39812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DBA107-8C91-4D46-AB22-CB12C8CA5A8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F457C0F-75E5-7143-9A7F-3EA27CC3E66C}"/>
              </a:ext>
            </a:extLst>
          </p:cNvPr>
          <p:cNvSpPr>
            <a:spLocks noGrp="1"/>
          </p:cNvSpPr>
          <p:nvPr>
            <p:ph type="dt" sz="half" idx="10"/>
          </p:nvPr>
        </p:nvSpPr>
        <p:spPr/>
        <p:txBody>
          <a:bodyPr/>
          <a:lstStyle/>
          <a:p>
            <a:fld id="{B8405D2F-18F0-4A48-BA9E-D83B7923DEF6}" type="datetimeFigureOut">
              <a:rPr lang="fr-FR" smtClean="0"/>
              <a:t>26/10/2023</a:t>
            </a:fld>
            <a:endParaRPr lang="fr-FR"/>
          </a:p>
        </p:txBody>
      </p:sp>
      <p:sp>
        <p:nvSpPr>
          <p:cNvPr id="4" name="Espace réservé du pied de page 3">
            <a:extLst>
              <a:ext uri="{FF2B5EF4-FFF2-40B4-BE49-F238E27FC236}">
                <a16:creationId xmlns:a16="http://schemas.microsoft.com/office/drawing/2014/main" id="{1F813CC4-2605-C646-8EB7-F3F5507CEBD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96FCCDF-E0F3-FA44-B204-C6302C12A12E}"/>
              </a:ext>
            </a:extLst>
          </p:cNvPr>
          <p:cNvSpPr>
            <a:spLocks noGrp="1"/>
          </p:cNvSpPr>
          <p:nvPr>
            <p:ph type="sldNum" sz="quarter" idx="12"/>
          </p:nvPr>
        </p:nvSpPr>
        <p:spPr/>
        <p:txBody>
          <a:bodyPr/>
          <a:lstStyle/>
          <a:p>
            <a:fld id="{E202D0B5-7FEE-E94F-B2C0-91F6B3B3433D}" type="slidenum">
              <a:rPr lang="fr-FR" smtClean="0"/>
              <a:t>‹N°›</a:t>
            </a:fld>
            <a:endParaRPr lang="fr-FR"/>
          </a:p>
        </p:txBody>
      </p:sp>
    </p:spTree>
    <p:extLst>
      <p:ext uri="{BB962C8B-B14F-4D97-AF65-F5344CB8AC3E}">
        <p14:creationId xmlns:p14="http://schemas.microsoft.com/office/powerpoint/2010/main" val="280044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ED6AC75-A91D-544A-85AF-CACBB3F92841}"/>
              </a:ext>
            </a:extLst>
          </p:cNvPr>
          <p:cNvSpPr>
            <a:spLocks noGrp="1"/>
          </p:cNvSpPr>
          <p:nvPr>
            <p:ph type="dt" sz="half" idx="10"/>
          </p:nvPr>
        </p:nvSpPr>
        <p:spPr/>
        <p:txBody>
          <a:bodyPr/>
          <a:lstStyle/>
          <a:p>
            <a:fld id="{B8405D2F-18F0-4A48-BA9E-D83B7923DEF6}" type="datetimeFigureOut">
              <a:rPr lang="fr-FR" smtClean="0"/>
              <a:t>26/10/2023</a:t>
            </a:fld>
            <a:endParaRPr lang="fr-FR"/>
          </a:p>
        </p:txBody>
      </p:sp>
      <p:sp>
        <p:nvSpPr>
          <p:cNvPr id="3" name="Espace réservé du pied de page 2">
            <a:extLst>
              <a:ext uri="{FF2B5EF4-FFF2-40B4-BE49-F238E27FC236}">
                <a16:creationId xmlns:a16="http://schemas.microsoft.com/office/drawing/2014/main" id="{137B391C-4DF8-B549-BBEE-096B17CBA60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B2984D8-B935-EA44-ADE9-15C90E6896FB}"/>
              </a:ext>
            </a:extLst>
          </p:cNvPr>
          <p:cNvSpPr>
            <a:spLocks noGrp="1"/>
          </p:cNvSpPr>
          <p:nvPr>
            <p:ph type="sldNum" sz="quarter" idx="12"/>
          </p:nvPr>
        </p:nvSpPr>
        <p:spPr/>
        <p:txBody>
          <a:bodyPr/>
          <a:lstStyle/>
          <a:p>
            <a:fld id="{E202D0B5-7FEE-E94F-B2C0-91F6B3B3433D}" type="slidenum">
              <a:rPr lang="fr-FR" smtClean="0"/>
              <a:t>‹N°›</a:t>
            </a:fld>
            <a:endParaRPr lang="fr-FR"/>
          </a:p>
        </p:txBody>
      </p:sp>
    </p:spTree>
    <p:extLst>
      <p:ext uri="{BB962C8B-B14F-4D97-AF65-F5344CB8AC3E}">
        <p14:creationId xmlns:p14="http://schemas.microsoft.com/office/powerpoint/2010/main" val="242376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1D0761-4794-E445-879D-8AD5F16F743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A85156D-D089-8544-A34E-877B4EA6C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55250201-5EF3-3448-B826-35F6F47DA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BEB9F40-A0F1-C348-AA25-798A8CCB0AF9}"/>
              </a:ext>
            </a:extLst>
          </p:cNvPr>
          <p:cNvSpPr>
            <a:spLocks noGrp="1"/>
          </p:cNvSpPr>
          <p:nvPr>
            <p:ph type="dt" sz="half" idx="10"/>
          </p:nvPr>
        </p:nvSpPr>
        <p:spPr/>
        <p:txBody>
          <a:bodyPr/>
          <a:lstStyle/>
          <a:p>
            <a:fld id="{B8405D2F-18F0-4A48-BA9E-D83B7923DEF6}" type="datetimeFigureOut">
              <a:rPr lang="fr-FR" smtClean="0"/>
              <a:t>26/10/2023</a:t>
            </a:fld>
            <a:endParaRPr lang="fr-FR"/>
          </a:p>
        </p:txBody>
      </p:sp>
      <p:sp>
        <p:nvSpPr>
          <p:cNvPr id="6" name="Espace réservé du pied de page 5">
            <a:extLst>
              <a:ext uri="{FF2B5EF4-FFF2-40B4-BE49-F238E27FC236}">
                <a16:creationId xmlns:a16="http://schemas.microsoft.com/office/drawing/2014/main" id="{3647AD04-EBC0-8E4A-895E-A8BE81F9D7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0EFEE62-AF21-F245-8902-0FE37CC5DF1E}"/>
              </a:ext>
            </a:extLst>
          </p:cNvPr>
          <p:cNvSpPr>
            <a:spLocks noGrp="1"/>
          </p:cNvSpPr>
          <p:nvPr>
            <p:ph type="sldNum" sz="quarter" idx="12"/>
          </p:nvPr>
        </p:nvSpPr>
        <p:spPr/>
        <p:txBody>
          <a:bodyPr/>
          <a:lstStyle/>
          <a:p>
            <a:fld id="{E202D0B5-7FEE-E94F-B2C0-91F6B3B3433D}" type="slidenum">
              <a:rPr lang="fr-FR" smtClean="0"/>
              <a:t>‹N°›</a:t>
            </a:fld>
            <a:endParaRPr lang="fr-FR"/>
          </a:p>
        </p:txBody>
      </p:sp>
    </p:spTree>
    <p:extLst>
      <p:ext uri="{BB962C8B-B14F-4D97-AF65-F5344CB8AC3E}">
        <p14:creationId xmlns:p14="http://schemas.microsoft.com/office/powerpoint/2010/main" val="329853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D686F7-B7C7-8949-8E23-C0DA3C5AC3C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38E3609-123E-4747-915C-968D5D732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B755A13-268B-2C40-932E-2D4B0EC74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8FB03391-3F7B-2F48-951D-32C6E0D966CA}"/>
              </a:ext>
            </a:extLst>
          </p:cNvPr>
          <p:cNvSpPr>
            <a:spLocks noGrp="1"/>
          </p:cNvSpPr>
          <p:nvPr>
            <p:ph type="dt" sz="half" idx="10"/>
          </p:nvPr>
        </p:nvSpPr>
        <p:spPr/>
        <p:txBody>
          <a:bodyPr/>
          <a:lstStyle/>
          <a:p>
            <a:fld id="{B8405D2F-18F0-4A48-BA9E-D83B7923DEF6}" type="datetimeFigureOut">
              <a:rPr lang="fr-FR" smtClean="0"/>
              <a:t>26/10/2023</a:t>
            </a:fld>
            <a:endParaRPr lang="fr-FR"/>
          </a:p>
        </p:txBody>
      </p:sp>
      <p:sp>
        <p:nvSpPr>
          <p:cNvPr id="6" name="Espace réservé du pied de page 5">
            <a:extLst>
              <a:ext uri="{FF2B5EF4-FFF2-40B4-BE49-F238E27FC236}">
                <a16:creationId xmlns:a16="http://schemas.microsoft.com/office/drawing/2014/main" id="{34283361-527B-C742-BD9B-8C7F1D758E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B725D84-AF57-B347-B885-2EF9EBE5A264}"/>
              </a:ext>
            </a:extLst>
          </p:cNvPr>
          <p:cNvSpPr>
            <a:spLocks noGrp="1"/>
          </p:cNvSpPr>
          <p:nvPr>
            <p:ph type="sldNum" sz="quarter" idx="12"/>
          </p:nvPr>
        </p:nvSpPr>
        <p:spPr/>
        <p:txBody>
          <a:bodyPr/>
          <a:lstStyle/>
          <a:p>
            <a:fld id="{E202D0B5-7FEE-E94F-B2C0-91F6B3B3433D}" type="slidenum">
              <a:rPr lang="fr-FR" smtClean="0"/>
              <a:t>‹N°›</a:t>
            </a:fld>
            <a:endParaRPr lang="fr-FR"/>
          </a:p>
        </p:txBody>
      </p:sp>
    </p:spTree>
    <p:extLst>
      <p:ext uri="{BB962C8B-B14F-4D97-AF65-F5344CB8AC3E}">
        <p14:creationId xmlns:p14="http://schemas.microsoft.com/office/powerpoint/2010/main" val="338232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783FC80-DB2F-6D4E-8CDA-831864C36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A59C137-E5E0-BE48-BC19-7BFE4D04E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4C2F2C6-6284-2542-A35A-C4AB1ADF63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05D2F-18F0-4A48-BA9E-D83B7923DEF6}"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93A32A63-E14F-9749-98D6-6AC12483AC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5B77D89-015F-4345-9C02-36037159B8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2D0B5-7FEE-E94F-B2C0-91F6B3B3433D}" type="slidenum">
              <a:rPr lang="fr-FR" smtClean="0"/>
              <a:t>‹N°›</a:t>
            </a:fld>
            <a:endParaRPr lang="fr-FR"/>
          </a:p>
        </p:txBody>
      </p:sp>
    </p:spTree>
    <p:extLst>
      <p:ext uri="{BB962C8B-B14F-4D97-AF65-F5344CB8AC3E}">
        <p14:creationId xmlns:p14="http://schemas.microsoft.com/office/powerpoint/2010/main" val="3820893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1"/>
          <p:cNvSpPr/>
          <p:nvPr/>
        </p:nvSpPr>
        <p:spPr>
          <a:xfrm>
            <a:off x="1980740" y="1323325"/>
            <a:ext cx="8229627" cy="4640126"/>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endParaRPr lang="fr-FR" sz="1633" spc="-1" dirty="0">
              <a:solidFill>
                <a:srgbClr val="000000"/>
              </a:solidFill>
              <a:uFill>
                <a:solidFill>
                  <a:srgbClr val="FFFFFF"/>
                </a:solidFill>
              </a:uFill>
              <a:latin typeface="Arial"/>
            </a:endParaRPr>
          </a:p>
          <a:p>
            <a:pPr algn="ctr">
              <a:lnSpc>
                <a:spcPct val="100000"/>
              </a:lnSpc>
            </a:pPr>
            <a:endParaRPr lang="fr-FR" sz="1633" spc="-1" dirty="0">
              <a:solidFill>
                <a:srgbClr val="000000"/>
              </a:solidFill>
              <a:uFill>
                <a:solidFill>
                  <a:srgbClr val="FFFFFF"/>
                </a:solidFill>
              </a:uFill>
              <a:latin typeface="Arial"/>
            </a:endParaRPr>
          </a:p>
          <a:p>
            <a:pPr algn="ctr">
              <a:lnSpc>
                <a:spcPct val="100000"/>
              </a:lnSpc>
            </a:pPr>
            <a:endParaRPr lang="fr-FR" sz="1633" spc="-1" dirty="0">
              <a:solidFill>
                <a:srgbClr val="000000"/>
              </a:solidFill>
              <a:uFill>
                <a:solidFill>
                  <a:srgbClr val="FFFFFF"/>
                </a:solidFill>
              </a:uFill>
              <a:latin typeface="Arial"/>
            </a:endParaRPr>
          </a:p>
          <a:p>
            <a:pPr algn="ctr">
              <a:lnSpc>
                <a:spcPct val="100000"/>
              </a:lnSpc>
            </a:pPr>
            <a:endParaRPr lang="fr-FR" sz="1633" spc="-1" dirty="0">
              <a:solidFill>
                <a:srgbClr val="000000"/>
              </a:solidFill>
              <a:uFill>
                <a:solidFill>
                  <a:srgbClr val="FFFFFF"/>
                </a:solidFill>
              </a:uFill>
              <a:latin typeface="Arial"/>
            </a:endParaRPr>
          </a:p>
          <a:p>
            <a:pPr algn="ctr">
              <a:lnSpc>
                <a:spcPct val="100000"/>
              </a:lnSpc>
            </a:pPr>
            <a:endParaRPr lang="fr-FR" sz="1633" spc="-1" dirty="0">
              <a:solidFill>
                <a:srgbClr val="000000"/>
              </a:solidFill>
              <a:uFill>
                <a:solidFill>
                  <a:srgbClr val="FFFFFF"/>
                </a:solidFill>
              </a:uFill>
              <a:latin typeface="Arial"/>
            </a:endParaRPr>
          </a:p>
          <a:p>
            <a:pPr algn="ctr"/>
            <a:endParaRPr lang="fr-FR" sz="2903" dirty="0"/>
          </a:p>
          <a:p>
            <a:pPr algn="ctr">
              <a:lnSpc>
                <a:spcPct val="100000"/>
              </a:lnSpc>
            </a:pPr>
            <a:r>
              <a:rPr lang="fr-FR" sz="2903" b="1" spc="-1" dirty="0">
                <a:solidFill>
                  <a:srgbClr val="000000"/>
                </a:solidFill>
                <a:uFill>
                  <a:solidFill>
                    <a:srgbClr val="FFFFFF"/>
                  </a:solidFill>
                </a:uFill>
                <a:latin typeface="Arial"/>
              </a:rPr>
              <a:t>CPED, CONFÉRENCE PERMANENTE ÉGALITÉ DIVERSITÉ </a:t>
            </a:r>
          </a:p>
          <a:p>
            <a:pPr algn="ctr">
              <a:lnSpc>
                <a:spcPct val="100000"/>
              </a:lnSpc>
            </a:pPr>
            <a:r>
              <a:rPr lang="fr-FR" sz="2903" b="1" spc="-1" dirty="0">
                <a:solidFill>
                  <a:srgbClr val="000000"/>
                </a:solidFill>
                <a:uFill>
                  <a:solidFill>
                    <a:srgbClr val="FFFFFF"/>
                  </a:solidFill>
                </a:uFill>
                <a:latin typeface="Arial"/>
              </a:rPr>
              <a:t>Egalité femmes – hommes</a:t>
            </a:r>
          </a:p>
          <a:p>
            <a:pPr algn="ctr">
              <a:lnSpc>
                <a:spcPct val="100000"/>
              </a:lnSpc>
            </a:pPr>
            <a:r>
              <a:rPr lang="fr-FR" sz="2903" b="1" spc="-1" dirty="0">
                <a:solidFill>
                  <a:srgbClr val="000000"/>
                </a:solidFill>
                <a:uFill>
                  <a:solidFill>
                    <a:srgbClr val="FFFFFF"/>
                  </a:solidFill>
                </a:uFill>
                <a:latin typeface="Arial"/>
              </a:rPr>
              <a:t>Discriminations  </a:t>
            </a:r>
            <a:endParaRPr lang="fr-FR" sz="1633" spc="-1" dirty="0">
              <a:solidFill>
                <a:srgbClr val="000000"/>
              </a:solidFill>
              <a:uFill>
                <a:solidFill>
                  <a:srgbClr val="FFFFFF"/>
                </a:solidFill>
              </a:uFill>
              <a:latin typeface="Arial"/>
            </a:endParaRPr>
          </a:p>
          <a:p>
            <a:pPr algn="ctr">
              <a:lnSpc>
                <a:spcPct val="100000"/>
              </a:lnSpc>
            </a:pPr>
            <a:r>
              <a:rPr lang="fr-FR" sz="2903" b="1" spc="-1" dirty="0">
                <a:solidFill>
                  <a:srgbClr val="000000"/>
                </a:solidFill>
                <a:uFill>
                  <a:solidFill>
                    <a:srgbClr val="FFFFFF"/>
                  </a:solidFill>
                </a:uFill>
                <a:latin typeface="Arial"/>
              </a:rPr>
              <a:t>Spécificités à l’ ESR</a:t>
            </a:r>
            <a:endParaRPr lang="fr-FR" sz="1633" spc="-1" dirty="0">
              <a:solidFill>
                <a:srgbClr val="000000"/>
              </a:solidFill>
              <a:uFill>
                <a:solidFill>
                  <a:srgbClr val="FFFFFF"/>
                </a:solidFill>
              </a:uFill>
              <a:latin typeface="Arial"/>
            </a:endParaRPr>
          </a:p>
          <a:p>
            <a:pPr algn="ctr">
              <a:lnSpc>
                <a:spcPct val="100000"/>
              </a:lnSpc>
            </a:pPr>
            <a:endParaRPr lang="fr-FR" sz="1633" spc="-1" dirty="0">
              <a:solidFill>
                <a:srgbClr val="000000"/>
              </a:solidFill>
              <a:uFill>
                <a:solidFill>
                  <a:srgbClr val="FFFFFF"/>
                </a:solidFill>
              </a:uFill>
              <a:latin typeface="Arial"/>
            </a:endParaRPr>
          </a:p>
          <a:p>
            <a:pPr algn="ctr">
              <a:lnSpc>
                <a:spcPct val="100000"/>
              </a:lnSpc>
            </a:pPr>
            <a:r>
              <a:rPr lang="fr-FR" sz="2359" spc="-1" dirty="0">
                <a:solidFill>
                  <a:srgbClr val="000000"/>
                </a:solidFill>
                <a:uFill>
                  <a:solidFill>
                    <a:srgbClr val="FFFFFF"/>
                  </a:solidFill>
                </a:uFill>
                <a:latin typeface="Arial"/>
              </a:rPr>
              <a:t>Fabienne Gillonnier, Université de Savoie Mont Blanc</a:t>
            </a:r>
          </a:p>
          <a:p>
            <a:pPr algn="ctr">
              <a:lnSpc>
                <a:spcPct val="100000"/>
              </a:lnSpc>
            </a:pPr>
            <a:r>
              <a:rPr lang="fr-FR" sz="2359" spc="-1" dirty="0">
                <a:solidFill>
                  <a:srgbClr val="000000"/>
                </a:solidFill>
                <a:uFill>
                  <a:solidFill>
                    <a:srgbClr val="FFFFFF"/>
                  </a:solidFill>
                </a:uFill>
                <a:latin typeface="Arial"/>
              </a:rPr>
              <a:t> </a:t>
            </a:r>
            <a:endParaRPr lang="fr-FR" sz="1633" spc="-1" dirty="0">
              <a:solidFill>
                <a:srgbClr val="000000"/>
              </a:solidFill>
              <a:uFill>
                <a:solidFill>
                  <a:srgbClr val="FFFFFF"/>
                </a:solidFill>
              </a:uFill>
              <a:latin typeface="Arial"/>
            </a:endParaRPr>
          </a:p>
        </p:txBody>
      </p:sp>
      <p:sp>
        <p:nvSpPr>
          <p:cNvPr id="114" name="CustomShape 2"/>
          <p:cNvSpPr/>
          <p:nvPr/>
        </p:nvSpPr>
        <p:spPr>
          <a:xfrm>
            <a:off x="1502230" y="277585"/>
            <a:ext cx="7112086" cy="135501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r>
              <a:rPr lang="fr-FR" sz="1633" spc="-1" dirty="0">
                <a:solidFill>
                  <a:srgbClr val="000000"/>
                </a:solidFill>
                <a:uFill>
                  <a:solidFill>
                    <a:srgbClr val="FFFFFF"/>
                  </a:solidFill>
                </a:uFill>
                <a:latin typeface="Arial"/>
              </a:rPr>
              <a:t>ASSISES DU SPORT à  L'Université 12 et 13 Octobre 2023</a:t>
            </a:r>
          </a:p>
        </p:txBody>
      </p:sp>
      <p:pic>
        <p:nvPicPr>
          <p:cNvPr id="115" name="Image 114"/>
          <p:cNvPicPr/>
          <p:nvPr/>
        </p:nvPicPr>
        <p:blipFill>
          <a:blip r:embed="rId3"/>
          <a:stretch/>
        </p:blipFill>
        <p:spPr>
          <a:xfrm>
            <a:off x="8878225" y="3777311"/>
            <a:ext cx="1430118" cy="1430118"/>
          </a:xfrm>
          <a:prstGeom prst="rect">
            <a:avLst/>
          </a:prstGeom>
          <a:ln>
            <a:noFill/>
          </a:ln>
        </p:spPr>
      </p:pic>
      <p:sp>
        <p:nvSpPr>
          <p:cNvPr id="7" name="ZoneTexte 6"/>
          <p:cNvSpPr txBox="1"/>
          <p:nvPr/>
        </p:nvSpPr>
        <p:spPr>
          <a:xfrm>
            <a:off x="9726622" y="1808830"/>
            <a:ext cx="184731" cy="343620"/>
          </a:xfrm>
          <a:prstGeom prst="rect">
            <a:avLst/>
          </a:prstGeom>
          <a:noFill/>
        </p:spPr>
        <p:txBody>
          <a:bodyPr wrap="none" rtlCol="0">
            <a:spAutoFit/>
          </a:bodyPr>
          <a:lstStyle/>
          <a:p>
            <a:endParaRPr lang="fr-FR" sz="1633" dirty="0"/>
          </a:p>
        </p:txBody>
      </p:sp>
      <p:pic>
        <p:nvPicPr>
          <p:cNvPr id="4" name="Image 3" descr="Capture d'écran 2017-05-18 11.31.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4260" y="6043536"/>
            <a:ext cx="1556902" cy="595852"/>
          </a:xfrm>
          <a:prstGeom prst="rect">
            <a:avLst/>
          </a:prstGeom>
        </p:spPr>
      </p:pic>
    </p:spTree>
    <p:extLst>
      <p:ext uri="{BB962C8B-B14F-4D97-AF65-F5344CB8AC3E}">
        <p14:creationId xmlns:p14="http://schemas.microsoft.com/office/powerpoint/2010/main" val="112316769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ustomShape 1"/>
          <p:cNvSpPr/>
          <p:nvPr/>
        </p:nvSpPr>
        <p:spPr>
          <a:xfrm>
            <a:off x="1980740" y="260942"/>
            <a:ext cx="6605282" cy="66075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endParaRPr lang="fr-FR" sz="1633" spc="-1" dirty="0">
              <a:solidFill>
                <a:srgbClr val="000000"/>
              </a:solidFill>
              <a:uFill>
                <a:solidFill>
                  <a:srgbClr val="FFFFFF"/>
                </a:solidFill>
              </a:uFill>
              <a:latin typeface="Arial"/>
            </a:endParaRPr>
          </a:p>
        </p:txBody>
      </p:sp>
      <p:sp>
        <p:nvSpPr>
          <p:cNvPr id="124" name="CustomShape 2"/>
          <p:cNvSpPr/>
          <p:nvPr/>
        </p:nvSpPr>
        <p:spPr>
          <a:xfrm>
            <a:off x="1677269" y="5270903"/>
            <a:ext cx="8729050" cy="1044507"/>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98304">
              <a:buClr>
                <a:srgbClr val="000000"/>
              </a:buClr>
              <a:buSzPct val="45000"/>
            </a:pPr>
            <a:r>
              <a:rPr lang="fr-FR" sz="1814" i="1" spc="-1" dirty="0">
                <a:solidFill>
                  <a:srgbClr val="000000"/>
                </a:solidFill>
                <a:uFill>
                  <a:solidFill>
                    <a:srgbClr val="FFFFFF"/>
                  </a:solidFill>
                </a:uFill>
                <a:latin typeface="Arial"/>
              </a:rPr>
              <a:t>Part des femmes et des hommes à l’université</a:t>
            </a:r>
            <a:endParaRPr lang="fr-FR" sz="1633" i="1" spc="-1" dirty="0">
              <a:solidFill>
                <a:srgbClr val="000000"/>
              </a:solidFill>
              <a:uFill>
                <a:solidFill>
                  <a:srgbClr val="FFFFFF"/>
                </a:solidFill>
              </a:uFill>
              <a:latin typeface="Arial"/>
            </a:endParaRPr>
          </a:p>
          <a:p>
            <a:pPr marL="98304">
              <a:buClr>
                <a:srgbClr val="000000"/>
              </a:buClr>
              <a:buSzPct val="45000"/>
            </a:pPr>
            <a:r>
              <a:rPr lang="fr-FR" sz="2540" spc="-1" dirty="0">
                <a:solidFill>
                  <a:srgbClr val="000000"/>
                </a:solidFill>
                <a:uFill>
                  <a:solidFill>
                    <a:srgbClr val="FFFFFF"/>
                  </a:solidFill>
                </a:uFill>
                <a:latin typeface="Arial"/>
              </a:rPr>
              <a:t>Les femmes sont majoritaires dans la population étudiante mais peu présentes dans les postes les plus rémunérés</a:t>
            </a:r>
            <a:r>
              <a:rPr lang="fr-FR" sz="2903" spc="-1" dirty="0">
                <a:solidFill>
                  <a:srgbClr val="000000"/>
                </a:solidFill>
                <a:uFill>
                  <a:solidFill>
                    <a:srgbClr val="FFFFFF"/>
                  </a:solidFill>
                </a:uFill>
                <a:latin typeface="Arial"/>
              </a:rPr>
              <a:t> </a:t>
            </a:r>
            <a:endParaRPr lang="fr-FR" sz="1633" spc="-1" dirty="0">
              <a:solidFill>
                <a:srgbClr val="000000"/>
              </a:solidFill>
              <a:uFill>
                <a:solidFill>
                  <a:srgbClr val="FFFFFF"/>
                </a:solidFill>
              </a:uFill>
              <a:latin typeface="Arial"/>
            </a:endParaRPr>
          </a:p>
        </p:txBody>
      </p:sp>
      <p:pic>
        <p:nvPicPr>
          <p:cNvPr id="3" name="Image 2" descr="Capture d'écran 2017-05-18 11.15.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363" y="1509090"/>
            <a:ext cx="5829732" cy="3686977"/>
          </a:xfrm>
          <a:prstGeom prst="rect">
            <a:avLst/>
          </a:prstGeom>
        </p:spPr>
      </p:pic>
      <p:sp>
        <p:nvSpPr>
          <p:cNvPr id="6" name="ZoneTexte 5">
            <a:extLst>
              <a:ext uri="{FF2B5EF4-FFF2-40B4-BE49-F238E27FC236}">
                <a16:creationId xmlns:a16="http://schemas.microsoft.com/office/drawing/2014/main" id="{F1168FEA-3993-F340-B155-EF1E883B3295}"/>
              </a:ext>
            </a:extLst>
          </p:cNvPr>
          <p:cNvSpPr txBox="1"/>
          <p:nvPr/>
        </p:nvSpPr>
        <p:spPr>
          <a:xfrm>
            <a:off x="3067363" y="472516"/>
            <a:ext cx="3398751" cy="461665"/>
          </a:xfrm>
          <a:prstGeom prst="rect">
            <a:avLst/>
          </a:prstGeom>
          <a:noFill/>
        </p:spPr>
        <p:txBody>
          <a:bodyPr wrap="square" rtlCol="0">
            <a:spAutoFit/>
          </a:bodyPr>
          <a:lstStyle/>
          <a:p>
            <a:r>
              <a:rPr lang="fr-FR" sz="2400" dirty="0"/>
              <a:t>Discrimination verticale </a:t>
            </a:r>
          </a:p>
        </p:txBody>
      </p:sp>
    </p:spTree>
    <p:extLst>
      <p:ext uri="{BB962C8B-B14F-4D97-AF65-F5344CB8AC3E}">
        <p14:creationId xmlns:p14="http://schemas.microsoft.com/office/powerpoint/2010/main" val="41599434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1980740" y="260942"/>
            <a:ext cx="6368090" cy="113194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endParaRPr lang="fr-FR" sz="1633" spc="-1" dirty="0">
              <a:solidFill>
                <a:srgbClr val="000000"/>
              </a:solidFill>
              <a:uFill>
                <a:solidFill>
                  <a:srgbClr val="FFFFFF"/>
                </a:solidFill>
              </a:uFill>
              <a:latin typeface="Arial"/>
            </a:endParaRPr>
          </a:p>
        </p:txBody>
      </p:sp>
      <p:sp>
        <p:nvSpPr>
          <p:cNvPr id="141" name="CustomShape 2"/>
          <p:cNvSpPr/>
          <p:nvPr/>
        </p:nvSpPr>
        <p:spPr>
          <a:xfrm>
            <a:off x="7399687" y="1673787"/>
            <a:ext cx="3268794" cy="397715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98304">
              <a:buClr>
                <a:srgbClr val="000000"/>
              </a:buClr>
              <a:buSzPct val="45000"/>
            </a:pPr>
            <a:r>
              <a:rPr lang="fr-FR" sz="2903" spc="-1" dirty="0">
                <a:solidFill>
                  <a:srgbClr val="000000"/>
                </a:solidFill>
                <a:uFill>
                  <a:solidFill>
                    <a:srgbClr val="FFFFFF"/>
                  </a:solidFill>
                </a:uFill>
                <a:latin typeface="Arial"/>
              </a:rPr>
              <a:t> </a:t>
            </a:r>
            <a:endParaRPr lang="fr-FR" sz="1633" spc="-1" dirty="0">
              <a:solidFill>
                <a:srgbClr val="000000"/>
              </a:solidFill>
              <a:uFill>
                <a:solidFill>
                  <a:srgbClr val="FFFFFF"/>
                </a:solidFill>
              </a:uFill>
              <a:latin typeface="Arial"/>
            </a:endParaRPr>
          </a:p>
          <a:p>
            <a:pPr marL="98304">
              <a:buClr>
                <a:srgbClr val="000000"/>
              </a:buClr>
              <a:buSzPct val="45000"/>
            </a:pPr>
            <a:r>
              <a:rPr lang="fr-FR" sz="2903" spc="-1" dirty="0">
                <a:solidFill>
                  <a:srgbClr val="000000"/>
                </a:solidFill>
                <a:uFill>
                  <a:solidFill>
                    <a:srgbClr val="FFFFFF"/>
                  </a:solidFill>
                </a:uFill>
                <a:latin typeface="Arial"/>
              </a:rPr>
              <a:t>Les</a:t>
            </a:r>
            <a:endParaRPr lang="fr-FR" sz="1633" spc="-1" dirty="0">
              <a:solidFill>
                <a:srgbClr val="000000"/>
              </a:solidFill>
              <a:uFill>
                <a:solidFill>
                  <a:srgbClr val="FFFFFF"/>
                </a:solidFill>
              </a:uFill>
              <a:latin typeface="Arial"/>
            </a:endParaRPr>
          </a:p>
        </p:txBody>
      </p:sp>
      <p:pic>
        <p:nvPicPr>
          <p:cNvPr id="2" name="Image 1" descr="Capture d'écran 2017-05-17 08.24.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521" y="1632275"/>
            <a:ext cx="8759375" cy="5076138"/>
          </a:xfrm>
          <a:prstGeom prst="rect">
            <a:avLst/>
          </a:prstGeom>
        </p:spPr>
      </p:pic>
      <p:sp>
        <p:nvSpPr>
          <p:cNvPr id="3" name="ZoneTexte 2">
            <a:extLst>
              <a:ext uri="{FF2B5EF4-FFF2-40B4-BE49-F238E27FC236}">
                <a16:creationId xmlns:a16="http://schemas.microsoft.com/office/drawing/2014/main" id="{6A2E46E6-3F25-9D4F-8212-BA461901B792}"/>
              </a:ext>
            </a:extLst>
          </p:cNvPr>
          <p:cNvSpPr txBox="1"/>
          <p:nvPr/>
        </p:nvSpPr>
        <p:spPr>
          <a:xfrm>
            <a:off x="3350579" y="414638"/>
            <a:ext cx="3850321" cy="461665"/>
          </a:xfrm>
          <a:prstGeom prst="rect">
            <a:avLst/>
          </a:prstGeom>
          <a:noFill/>
        </p:spPr>
        <p:txBody>
          <a:bodyPr wrap="square" rtlCol="0">
            <a:spAutoFit/>
          </a:bodyPr>
          <a:lstStyle/>
          <a:p>
            <a:r>
              <a:rPr lang="fr-FR" sz="2400" dirty="0"/>
              <a:t>Discrimination verticale </a:t>
            </a:r>
          </a:p>
        </p:txBody>
      </p:sp>
    </p:spTree>
    <p:extLst>
      <p:ext uri="{BB962C8B-B14F-4D97-AF65-F5344CB8AC3E}">
        <p14:creationId xmlns:p14="http://schemas.microsoft.com/office/powerpoint/2010/main" val="19742726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8600" y="497267"/>
            <a:ext cx="8148103" cy="564108"/>
          </a:xfrm>
        </p:spPr>
        <p:txBody>
          <a:bodyPr>
            <a:normAutofit fontScale="90000"/>
          </a:bodyPr>
          <a:lstStyle/>
          <a:p>
            <a:r>
              <a:rPr lang="fr-FR" sz="2812" dirty="0"/>
              <a:t>Etat des lieux à l’Université de Savoie </a:t>
            </a:r>
            <a:br>
              <a:rPr lang="fr-FR" sz="2812" dirty="0"/>
            </a:br>
            <a:r>
              <a:rPr lang="fr-FR" sz="2812" dirty="0"/>
              <a:t>Mont Blanc- Bilan social 2011-</a:t>
            </a:r>
            <a:endParaRPr lang="fr-FR" sz="2359" dirty="0"/>
          </a:p>
        </p:txBody>
      </p:sp>
      <p:sp>
        <p:nvSpPr>
          <p:cNvPr id="6" name="Espace réservé du numéro de diapositive 5"/>
          <p:cNvSpPr>
            <a:spLocks noGrp="1"/>
          </p:cNvSpPr>
          <p:nvPr>
            <p:ph type="sldNum" idx="4294967295"/>
          </p:nvPr>
        </p:nvSpPr>
        <p:spPr>
          <a:xfrm>
            <a:off x="8077409" y="6245226"/>
            <a:ext cx="2132237" cy="474663"/>
          </a:xfrm>
          <a:prstGeom prst="rect">
            <a:avLst/>
          </a:prstGeom>
        </p:spPr>
        <p:txBody>
          <a:bodyPr vert="horz" lIns="91438" tIns="45719" rIns="91438" bIns="45719" rtlCol="0" anchor="ctr"/>
          <a:lstStyle/>
          <a:p>
            <a:fld id="{13E43818-091E-3340-8D25-2438E67D72FF}" type="slidenum">
              <a:rPr lang="fr-FR" smtClean="0"/>
              <a:pPr/>
              <a:t>12</a:t>
            </a:fld>
            <a:endParaRPr lang="fr-FR"/>
          </a:p>
        </p:txBody>
      </p:sp>
      <p:pic>
        <p:nvPicPr>
          <p:cNvPr id="15" name="Espace réservé du contenu 14"/>
          <p:cNvPicPr>
            <a:picLocks noGrp="1" noChangeAspect="1"/>
          </p:cNvPicPr>
          <p:nvPr>
            <p:ph idx="4294967295"/>
          </p:nvPr>
        </p:nvPicPr>
        <p:blipFill>
          <a:blip r:embed="rId2"/>
          <a:srcRect l="-23047" r="-23047"/>
          <a:stretch>
            <a:fillRect/>
          </a:stretch>
        </p:blipFill>
        <p:spPr>
          <a:xfrm>
            <a:off x="7231689" y="231452"/>
            <a:ext cx="2583742" cy="1420585"/>
          </a:xfrm>
          <a:prstGeom prst="rect">
            <a:avLst/>
          </a:prstGeom>
        </p:spPr>
      </p:pic>
      <p:pic>
        <p:nvPicPr>
          <p:cNvPr id="18" name="Image 17" descr="Capture d'écran 2016-03-06 22.19.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454" y="4586290"/>
            <a:ext cx="2743488" cy="2133600"/>
          </a:xfrm>
          <a:prstGeom prst="rect">
            <a:avLst/>
          </a:prstGeom>
        </p:spPr>
      </p:pic>
      <p:pic>
        <p:nvPicPr>
          <p:cNvPr id="19" name="Image 18" descr="Capture d'écran 2016-03-06 22.20.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521" y="4586289"/>
            <a:ext cx="2489461" cy="2070100"/>
          </a:xfrm>
          <a:prstGeom prst="rect">
            <a:avLst/>
          </a:prstGeom>
        </p:spPr>
      </p:pic>
      <p:pic>
        <p:nvPicPr>
          <p:cNvPr id="10" name="Image 9" descr="Capture d'écran 2016-03-06 22.20.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7064" y="2037348"/>
            <a:ext cx="2641878" cy="2159000"/>
          </a:xfrm>
          <a:prstGeom prst="rect">
            <a:avLst/>
          </a:prstGeom>
        </p:spPr>
      </p:pic>
      <p:pic>
        <p:nvPicPr>
          <p:cNvPr id="13" name="Image 12" descr="Capture d'écran 2016-03-06 22.20.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2683" y="4675190"/>
            <a:ext cx="2756189" cy="2044700"/>
          </a:xfrm>
          <a:prstGeom prst="rect">
            <a:avLst/>
          </a:prstGeom>
        </p:spPr>
      </p:pic>
      <p:pic>
        <p:nvPicPr>
          <p:cNvPr id="11" name="Image 10" descr="Capture d'écran 2016-03-06 22.20.13.png">
            <a:extLst>
              <a:ext uri="{FF2B5EF4-FFF2-40B4-BE49-F238E27FC236}">
                <a16:creationId xmlns:a16="http://schemas.microsoft.com/office/drawing/2014/main" id="{4DDA178B-A43A-8A46-A943-A233F1888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8646" y="2101689"/>
            <a:ext cx="2870501" cy="2273300"/>
          </a:xfrm>
          <a:prstGeom prst="rect">
            <a:avLst/>
          </a:prstGeom>
        </p:spPr>
      </p:pic>
      <p:pic>
        <p:nvPicPr>
          <p:cNvPr id="14" name="Image 13" descr="Capture d'écran 2016-03-06 22.20.33.png">
            <a:extLst>
              <a:ext uri="{FF2B5EF4-FFF2-40B4-BE49-F238E27FC236}">
                <a16:creationId xmlns:a16="http://schemas.microsoft.com/office/drawing/2014/main" id="{5821E760-1DA3-7245-9E0F-BDF8101AA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853" y="1706232"/>
            <a:ext cx="2667280" cy="2235200"/>
          </a:xfrm>
          <a:prstGeom prst="rect">
            <a:avLst/>
          </a:prstGeom>
        </p:spPr>
      </p:pic>
    </p:spTree>
    <p:extLst>
      <p:ext uri="{BB962C8B-B14F-4D97-AF65-F5344CB8AC3E}">
        <p14:creationId xmlns:p14="http://schemas.microsoft.com/office/powerpoint/2010/main" val="969138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8E16E-83C8-8B4C-96B8-AD55343B80D8}"/>
              </a:ext>
            </a:extLst>
          </p:cNvPr>
          <p:cNvSpPr>
            <a:spLocks noGrp="1"/>
          </p:cNvSpPr>
          <p:nvPr>
            <p:ph type="title"/>
          </p:nvPr>
        </p:nvSpPr>
        <p:spPr>
          <a:xfrm>
            <a:off x="865414" y="223377"/>
            <a:ext cx="8348343" cy="854310"/>
          </a:xfrm>
        </p:spPr>
        <p:txBody>
          <a:bodyPr>
            <a:normAutofit fontScale="90000"/>
          </a:bodyPr>
          <a:lstStyle/>
          <a:p>
            <a:r>
              <a:rPr lang="fr-FR" sz="3600" dirty="0"/>
              <a:t>Etat des lieux à l’Université de Savoie </a:t>
            </a:r>
            <a:br>
              <a:rPr lang="fr-FR" sz="3600" dirty="0"/>
            </a:br>
            <a:r>
              <a:rPr lang="fr-FR" sz="3600" dirty="0"/>
              <a:t>Mont Blanc- Bilan social 2022</a:t>
            </a:r>
          </a:p>
        </p:txBody>
      </p:sp>
      <p:pic>
        <p:nvPicPr>
          <p:cNvPr id="5" name="Image 4">
            <a:extLst>
              <a:ext uri="{FF2B5EF4-FFF2-40B4-BE49-F238E27FC236}">
                <a16:creationId xmlns:a16="http://schemas.microsoft.com/office/drawing/2014/main" id="{9F03F4D1-DC94-834A-8DF6-40A14A8EF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035" y="1642725"/>
            <a:ext cx="8372162" cy="4965889"/>
          </a:xfrm>
          <a:prstGeom prst="rect">
            <a:avLst/>
          </a:prstGeom>
        </p:spPr>
      </p:pic>
    </p:spTree>
    <p:extLst>
      <p:ext uri="{BB962C8B-B14F-4D97-AF65-F5344CB8AC3E}">
        <p14:creationId xmlns:p14="http://schemas.microsoft.com/office/powerpoint/2010/main" val="1803700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ustomShape 1"/>
          <p:cNvSpPr/>
          <p:nvPr/>
        </p:nvSpPr>
        <p:spPr>
          <a:xfrm>
            <a:off x="1980740" y="233836"/>
            <a:ext cx="6708973" cy="7224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r>
              <a:rPr lang="fr-FR" sz="3266" spc="-1" dirty="0">
                <a:solidFill>
                  <a:srgbClr val="000000"/>
                </a:solidFill>
                <a:uFill>
                  <a:solidFill>
                    <a:srgbClr val="FFFFFF"/>
                  </a:solidFill>
                </a:uFill>
                <a:latin typeface="Arial"/>
              </a:rPr>
              <a:t>Discrimination horizontale </a:t>
            </a:r>
            <a:endParaRPr lang="fr-FR" sz="1633" spc="-1" dirty="0">
              <a:solidFill>
                <a:srgbClr val="000000"/>
              </a:solidFill>
              <a:uFill>
                <a:solidFill>
                  <a:srgbClr val="FFFFFF"/>
                </a:solidFill>
              </a:uFill>
              <a:latin typeface="Arial"/>
            </a:endParaRPr>
          </a:p>
        </p:txBody>
      </p:sp>
      <p:pic>
        <p:nvPicPr>
          <p:cNvPr id="127" name="Image 126"/>
          <p:cNvPicPr/>
          <p:nvPr/>
        </p:nvPicPr>
        <p:blipFill>
          <a:blip r:embed="rId2"/>
          <a:stretch/>
        </p:blipFill>
        <p:spPr>
          <a:xfrm>
            <a:off x="8976201" y="202483"/>
            <a:ext cx="1430118" cy="1430118"/>
          </a:xfrm>
          <a:prstGeom prst="rect">
            <a:avLst/>
          </a:prstGeom>
          <a:ln>
            <a:noFill/>
          </a:ln>
        </p:spPr>
      </p:pic>
      <p:graphicFrame>
        <p:nvGraphicFramePr>
          <p:cNvPr id="128" name="Graphique 127"/>
          <p:cNvGraphicFramePr/>
          <p:nvPr>
            <p:extLst/>
          </p:nvPr>
        </p:nvGraphicFramePr>
        <p:xfrm>
          <a:off x="1523520" y="1866436"/>
          <a:ext cx="5991029" cy="49915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9" name="Graphique 128"/>
          <p:cNvGraphicFramePr/>
          <p:nvPr>
            <p:extLst/>
          </p:nvPr>
        </p:nvGraphicFramePr>
        <p:xfrm>
          <a:off x="7603894" y="1993170"/>
          <a:ext cx="2802425" cy="2868781"/>
        </p:xfrm>
        <a:graphic>
          <a:graphicData uri="http://schemas.openxmlformats.org/drawingml/2006/chart">
            <c:chart xmlns:c="http://schemas.openxmlformats.org/drawingml/2006/chart" xmlns:r="http://schemas.openxmlformats.org/officeDocument/2006/relationships" r:id="rId4"/>
          </a:graphicData>
        </a:graphic>
      </p:graphicFrame>
      <p:sp>
        <p:nvSpPr>
          <p:cNvPr id="130" name="CustomShape 2"/>
          <p:cNvSpPr/>
          <p:nvPr/>
        </p:nvSpPr>
        <p:spPr>
          <a:xfrm>
            <a:off x="7768016" y="4954120"/>
            <a:ext cx="2638303" cy="1463194"/>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98304">
              <a:buClr>
                <a:srgbClr val="000000"/>
              </a:buClr>
              <a:buSzPct val="45000"/>
            </a:pPr>
            <a:r>
              <a:rPr lang="fr-FR" sz="1814" spc="-1" dirty="0">
                <a:solidFill>
                  <a:srgbClr val="000000"/>
                </a:solidFill>
                <a:uFill>
                  <a:solidFill>
                    <a:srgbClr val="FFFFFF"/>
                  </a:solidFill>
                </a:uFill>
                <a:latin typeface="Arial"/>
              </a:rPr>
              <a:t>Part des femmes et des hommes parmi les enseignant-e-s-chercheur-e-s, selon la discipline et le corps, </a:t>
            </a:r>
            <a:endParaRPr lang="fr-FR" sz="1633"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547479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858E69-A977-BC4A-91B3-C7315521476A}"/>
              </a:ext>
            </a:extLst>
          </p:cNvPr>
          <p:cNvSpPr>
            <a:spLocks noGrp="1"/>
          </p:cNvSpPr>
          <p:nvPr>
            <p:ph type="title"/>
          </p:nvPr>
        </p:nvSpPr>
        <p:spPr>
          <a:xfrm>
            <a:off x="1638263" y="58854"/>
            <a:ext cx="8371152" cy="1165790"/>
          </a:xfrm>
        </p:spPr>
        <p:txBody>
          <a:bodyPr/>
          <a:lstStyle/>
          <a:p>
            <a:pPr algn="ctr"/>
            <a:r>
              <a:rPr lang="fr-FR" dirty="0"/>
              <a:t>Les actions de la CPED </a:t>
            </a:r>
          </a:p>
        </p:txBody>
      </p:sp>
      <p:sp>
        <p:nvSpPr>
          <p:cNvPr id="3" name="Espace réservé du texte 2">
            <a:extLst>
              <a:ext uri="{FF2B5EF4-FFF2-40B4-BE49-F238E27FC236}">
                <a16:creationId xmlns:a16="http://schemas.microsoft.com/office/drawing/2014/main" id="{3B3BF691-DB66-EE46-B593-B07FEB82CFFC}"/>
              </a:ext>
            </a:extLst>
          </p:cNvPr>
          <p:cNvSpPr>
            <a:spLocks noGrp="1"/>
          </p:cNvSpPr>
          <p:nvPr>
            <p:ph type="body"/>
          </p:nvPr>
        </p:nvSpPr>
        <p:spPr>
          <a:xfrm>
            <a:off x="600891" y="1224644"/>
            <a:ext cx="10980791" cy="4357027"/>
          </a:xfrm>
        </p:spPr>
        <p:txBody>
          <a:bodyPr>
            <a:normAutofit fontScale="77500" lnSpcReduction="20000"/>
          </a:bodyPr>
          <a:lstStyle/>
          <a:p>
            <a:r>
              <a:rPr lang="fr-FR" sz="3800" dirty="0"/>
              <a:t>«- Promouvoir et favoriser l’égalité et la diversité dans l’ESR</a:t>
            </a:r>
          </a:p>
          <a:p>
            <a:r>
              <a:rPr lang="fr-FR" sz="3800" dirty="0"/>
              <a:t>- Former un réseau pour partager de bonnes pratiques, des retours</a:t>
            </a:r>
            <a:br>
              <a:rPr lang="fr-FR" sz="3800" dirty="0"/>
            </a:br>
            <a:r>
              <a:rPr lang="fr-FR" sz="3800" dirty="0"/>
              <a:t>d’expérience et des ressources</a:t>
            </a:r>
          </a:p>
          <a:p>
            <a:r>
              <a:rPr lang="fr-FR" sz="3800" dirty="0"/>
              <a:t>- Travailler sur des problématiques communes et fabriquer des ressources</a:t>
            </a:r>
            <a:br>
              <a:rPr lang="fr-FR" sz="3800" dirty="0"/>
            </a:br>
            <a:r>
              <a:rPr lang="fr-FR" sz="3800" dirty="0" err="1"/>
              <a:t>mutualisables</a:t>
            </a:r>
            <a:endParaRPr lang="fr-FR" sz="3800" dirty="0"/>
          </a:p>
          <a:p>
            <a:r>
              <a:rPr lang="fr-FR" sz="3800" dirty="0"/>
              <a:t>- Porter la voix des missions égalité auprès des institutions françaises et</a:t>
            </a:r>
            <a:br>
              <a:rPr lang="fr-FR" sz="3800" dirty="0"/>
            </a:br>
            <a:r>
              <a:rPr lang="fr-FR" sz="3800" dirty="0"/>
              <a:t>internationales</a:t>
            </a:r>
          </a:p>
          <a:p>
            <a:r>
              <a:rPr lang="fr-FR" sz="3800" dirty="0"/>
              <a:t>- Créer des liens entre les établissements dans le domaine de l’égalité</a:t>
            </a:r>
          </a:p>
          <a:p>
            <a:r>
              <a:rPr lang="fr-FR" sz="3800" dirty="0"/>
              <a:t>- Se rassembler lors des rencontres de la CPED deux fois par an</a:t>
            </a:r>
          </a:p>
          <a:p>
            <a:r>
              <a:rPr lang="fr-FR" sz="3800" dirty="0"/>
              <a:t>- Valoriser les actions mises en place par les établissements</a:t>
            </a:r>
          </a:p>
          <a:p>
            <a:r>
              <a:rPr lang="fr-FR" sz="3800" dirty="0"/>
              <a:t>- Proposer des actions de formation et de sensibilisation » site Internet CPED</a:t>
            </a:r>
          </a:p>
          <a:p>
            <a:endParaRPr lang="fr-FR" dirty="0"/>
          </a:p>
        </p:txBody>
      </p:sp>
    </p:spTree>
    <p:extLst>
      <p:ext uri="{BB962C8B-B14F-4D97-AF65-F5344CB8AC3E}">
        <p14:creationId xmlns:p14="http://schemas.microsoft.com/office/powerpoint/2010/main" val="3747265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4294967295"/>
          </p:nvPr>
        </p:nvSpPr>
        <p:spPr>
          <a:xfrm>
            <a:off x="1980768" y="6356351"/>
            <a:ext cx="2133824" cy="365125"/>
          </a:xfrm>
          <a:prstGeom prst="rect">
            <a:avLst/>
          </a:prstGeom>
        </p:spPr>
        <p:txBody>
          <a:bodyPr vert="horz" lIns="91438" tIns="45719" rIns="91438" bIns="45719" rtlCol="0" anchor="ctr"/>
          <a:lstStyle/>
          <a:p>
            <a:fld id="{F7C19514-6779-4A4F-95B4-7A06E10175E2}" type="datetime2">
              <a:rPr lang="fr-FR" smtClean="0"/>
              <a:t>jeudi 26 octobre 2023</a:t>
            </a:fld>
            <a:endParaRPr lang="fr-FR"/>
          </a:p>
        </p:txBody>
      </p:sp>
      <p:sp>
        <p:nvSpPr>
          <p:cNvPr id="5" name="Espace réservé du pied de page 4"/>
          <p:cNvSpPr>
            <a:spLocks noGrp="1"/>
          </p:cNvSpPr>
          <p:nvPr>
            <p:ph type="ftr" sz="quarter" idx="4294967295"/>
          </p:nvPr>
        </p:nvSpPr>
        <p:spPr>
          <a:xfrm>
            <a:off x="4648049" y="6356351"/>
            <a:ext cx="2895904" cy="365125"/>
          </a:xfrm>
          <a:prstGeom prst="rect">
            <a:avLst/>
          </a:prstGeom>
        </p:spPr>
        <p:txBody>
          <a:bodyPr vert="horz" lIns="91438" tIns="45719" rIns="91438" bIns="45719" rtlCol="0" anchor="ctr"/>
          <a:lstStyle/>
          <a:p>
            <a:endParaRPr lang="fr-FR"/>
          </a:p>
        </p:txBody>
      </p:sp>
      <p:sp>
        <p:nvSpPr>
          <p:cNvPr id="6" name="Espace réservé du numéro de diapositive 5"/>
          <p:cNvSpPr>
            <a:spLocks noGrp="1"/>
          </p:cNvSpPr>
          <p:nvPr>
            <p:ph type="sldNum" sz="quarter" idx="4294967295"/>
          </p:nvPr>
        </p:nvSpPr>
        <p:spPr>
          <a:xfrm>
            <a:off x="8077409" y="6356351"/>
            <a:ext cx="2133824" cy="365125"/>
          </a:xfrm>
          <a:prstGeom prst="rect">
            <a:avLst/>
          </a:prstGeom>
        </p:spPr>
        <p:txBody>
          <a:bodyPr vert="horz" lIns="91438" tIns="45719" rIns="91438" bIns="45719" rtlCol="0" anchor="ctr"/>
          <a:lstStyle/>
          <a:p>
            <a:fld id="{282AAA50-1E89-B34C-8477-5F736D4F2309}" type="slidenum">
              <a:rPr lang="fr-FR" smtClean="0"/>
              <a:t>16</a:t>
            </a:fld>
            <a:endParaRPr lang="fr-FR"/>
          </a:p>
        </p:txBody>
      </p:sp>
      <p:pic>
        <p:nvPicPr>
          <p:cNvPr id="7" name="Image 6"/>
          <p:cNvPicPr>
            <a:picLocks noChangeAspect="1"/>
          </p:cNvPicPr>
          <p:nvPr/>
        </p:nvPicPr>
        <p:blipFill>
          <a:blip r:embed="rId2"/>
          <a:stretch>
            <a:fillRect/>
          </a:stretch>
        </p:blipFill>
        <p:spPr>
          <a:xfrm>
            <a:off x="780492" y="2720352"/>
            <a:ext cx="2400552" cy="3390900"/>
          </a:xfrm>
          <a:prstGeom prst="rect">
            <a:avLst/>
          </a:prstGeom>
        </p:spPr>
      </p:pic>
      <p:pic>
        <p:nvPicPr>
          <p:cNvPr id="10" name="Espace réservé du contenu 9"/>
          <p:cNvPicPr>
            <a:picLocks noGrp="1" noChangeAspect="1"/>
          </p:cNvPicPr>
          <p:nvPr>
            <p:ph idx="4294967295"/>
          </p:nvPr>
        </p:nvPicPr>
        <p:blipFill>
          <a:blip r:embed="rId3"/>
          <a:srcRect l="-78692" r="-78692"/>
          <a:stretch>
            <a:fillRect/>
          </a:stretch>
        </p:blipFill>
        <p:spPr>
          <a:xfrm>
            <a:off x="-525598" y="1121830"/>
            <a:ext cx="3994441" cy="2196558"/>
          </a:xfrm>
          <a:prstGeom prst="rect">
            <a:avLst/>
          </a:prstGeom>
        </p:spPr>
      </p:pic>
      <p:pic>
        <p:nvPicPr>
          <p:cNvPr id="12" name="Image 11"/>
          <p:cNvPicPr>
            <a:picLocks noChangeAspect="1"/>
          </p:cNvPicPr>
          <p:nvPr/>
        </p:nvPicPr>
        <p:blipFill>
          <a:blip r:embed="rId4"/>
          <a:stretch>
            <a:fillRect/>
          </a:stretch>
        </p:blipFill>
        <p:spPr>
          <a:xfrm>
            <a:off x="4573792" y="1527032"/>
            <a:ext cx="2476760" cy="3275985"/>
          </a:xfrm>
          <a:prstGeom prst="rect">
            <a:avLst/>
          </a:prstGeom>
        </p:spPr>
      </p:pic>
      <p:sp>
        <p:nvSpPr>
          <p:cNvPr id="3" name="ZoneTexte 2"/>
          <p:cNvSpPr txBox="1"/>
          <p:nvPr/>
        </p:nvSpPr>
        <p:spPr>
          <a:xfrm>
            <a:off x="3470605" y="622146"/>
            <a:ext cx="3204403" cy="539058"/>
          </a:xfrm>
          <a:prstGeom prst="rect">
            <a:avLst/>
          </a:prstGeom>
          <a:noFill/>
        </p:spPr>
        <p:txBody>
          <a:bodyPr wrap="none" rtlCol="0">
            <a:spAutoFit/>
          </a:bodyPr>
          <a:lstStyle/>
          <a:p>
            <a:r>
              <a:rPr lang="fr-FR" sz="2903" b="1" dirty="0"/>
              <a:t>Quelques exemples</a:t>
            </a:r>
          </a:p>
        </p:txBody>
      </p:sp>
      <p:pic>
        <p:nvPicPr>
          <p:cNvPr id="8" name="Image 7">
            <a:extLst>
              <a:ext uri="{FF2B5EF4-FFF2-40B4-BE49-F238E27FC236}">
                <a16:creationId xmlns:a16="http://schemas.microsoft.com/office/drawing/2014/main" id="{36C78B95-E75C-4B4B-932E-9BD324479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0773" y="4267871"/>
            <a:ext cx="4141734" cy="2590129"/>
          </a:xfrm>
          <a:prstGeom prst="rect">
            <a:avLst/>
          </a:prstGeom>
        </p:spPr>
      </p:pic>
      <p:pic>
        <p:nvPicPr>
          <p:cNvPr id="9" name="Image 8">
            <a:extLst>
              <a:ext uri="{FF2B5EF4-FFF2-40B4-BE49-F238E27FC236}">
                <a16:creationId xmlns:a16="http://schemas.microsoft.com/office/drawing/2014/main" id="{6BB2D914-574D-DB44-9938-B5AA5C640A30}"/>
              </a:ext>
            </a:extLst>
          </p:cNvPr>
          <p:cNvPicPr>
            <a:picLocks noChangeAspect="1"/>
          </p:cNvPicPr>
          <p:nvPr/>
        </p:nvPicPr>
        <p:blipFill>
          <a:blip r:embed="rId6"/>
          <a:stretch>
            <a:fillRect/>
          </a:stretch>
        </p:blipFill>
        <p:spPr>
          <a:xfrm>
            <a:off x="7050552" y="3048157"/>
            <a:ext cx="4372599" cy="2536857"/>
          </a:xfrm>
          <a:prstGeom prst="rect">
            <a:avLst/>
          </a:prstGeom>
        </p:spPr>
      </p:pic>
    </p:spTree>
    <p:extLst>
      <p:ext uri="{BB962C8B-B14F-4D97-AF65-F5344CB8AC3E}">
        <p14:creationId xmlns:p14="http://schemas.microsoft.com/office/powerpoint/2010/main" val="1248939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3520" y="11104"/>
            <a:ext cx="7362053" cy="1302314"/>
          </a:xfrm>
        </p:spPr>
        <p:txBody>
          <a:bodyPr/>
          <a:lstStyle/>
          <a:p>
            <a:pPr algn="ctr"/>
            <a:r>
              <a:rPr lang="fr-FR" sz="3266" b="1" spc="-1" dirty="0">
                <a:solidFill>
                  <a:srgbClr val="000000"/>
                </a:solidFill>
                <a:uFill>
                  <a:solidFill>
                    <a:srgbClr val="FFFFFF"/>
                  </a:solidFill>
                </a:uFill>
                <a:latin typeface="Arial"/>
              </a:rPr>
              <a:t>Diversité des actions égalité </a:t>
            </a:r>
            <a:br>
              <a:rPr lang="fr-FR" sz="3266" b="1" spc="-1" dirty="0">
                <a:solidFill>
                  <a:srgbClr val="000000"/>
                </a:solidFill>
                <a:uFill>
                  <a:solidFill>
                    <a:srgbClr val="FFFFFF"/>
                  </a:solidFill>
                </a:uFill>
                <a:latin typeface="Arial"/>
              </a:rPr>
            </a:br>
            <a:endParaRPr lang="fr-FR" b="1" dirty="0"/>
          </a:p>
        </p:txBody>
      </p:sp>
      <p:sp>
        <p:nvSpPr>
          <p:cNvPr id="3" name="Espace réservé du texte 2"/>
          <p:cNvSpPr>
            <a:spLocks noGrp="1"/>
          </p:cNvSpPr>
          <p:nvPr>
            <p:ph type="body"/>
          </p:nvPr>
        </p:nvSpPr>
        <p:spPr>
          <a:xfrm>
            <a:off x="679269" y="679269"/>
            <a:ext cx="10453270" cy="5845633"/>
          </a:xfrm>
        </p:spPr>
        <p:txBody>
          <a:bodyPr>
            <a:normAutofit/>
          </a:bodyPr>
          <a:lstStyle/>
          <a:p>
            <a:endParaRPr lang="fr-FR" sz="2177" b="1" spc="-1" dirty="0">
              <a:uFill>
                <a:solidFill>
                  <a:srgbClr val="FFFFFF"/>
                </a:solidFill>
              </a:uFill>
              <a:latin typeface="Arial"/>
              <a:ea typeface="Arial"/>
              <a:cs typeface="+mn-cs"/>
            </a:endParaRPr>
          </a:p>
          <a:p>
            <a:r>
              <a:rPr lang="fr-FR" sz="2177" b="1" spc="-1" dirty="0">
                <a:uFill>
                  <a:solidFill>
                    <a:srgbClr val="FFFFFF"/>
                  </a:solidFill>
                </a:uFill>
                <a:latin typeface="Arial"/>
                <a:ea typeface="Arial"/>
                <a:cs typeface="+mn-cs"/>
              </a:rPr>
              <a:t>Exemples </a:t>
            </a:r>
            <a:r>
              <a:rPr lang="fr-FR" sz="2000" b="1" spc="-1" dirty="0">
                <a:uFill>
                  <a:solidFill>
                    <a:srgbClr val="FFFFFF"/>
                  </a:solidFill>
                </a:uFill>
                <a:latin typeface="Arial"/>
                <a:ea typeface="Arial"/>
                <a:cs typeface="+mn-cs"/>
              </a:rPr>
              <a:t>d’actions menées / chargé-e-s de mission</a:t>
            </a:r>
          </a:p>
          <a:p>
            <a:r>
              <a:rPr lang="fr-FR" sz="2000" b="1" spc="-1" dirty="0">
                <a:uFill>
                  <a:solidFill>
                    <a:srgbClr val="FFFFFF"/>
                  </a:solidFill>
                </a:uFill>
                <a:latin typeface="Arial"/>
                <a:ea typeface="Arial"/>
                <a:cs typeface="+mn-cs"/>
              </a:rPr>
              <a:t>- </a:t>
            </a:r>
            <a:r>
              <a:rPr lang="fr-FR" sz="2000" spc="-1" dirty="0">
                <a:uFill>
                  <a:solidFill>
                    <a:srgbClr val="FFFFFF"/>
                  </a:solidFill>
                </a:uFill>
                <a:latin typeface="Arial"/>
                <a:ea typeface="Arial"/>
                <a:cs typeface="+mn-cs"/>
              </a:rPr>
              <a:t>Contribuer au plan d’action pour une analyse comparée dans le bilan social</a:t>
            </a:r>
          </a:p>
          <a:p>
            <a:r>
              <a:rPr lang="fr-FR" sz="2000" b="1" spc="-1" dirty="0">
                <a:uFill>
                  <a:solidFill>
                    <a:srgbClr val="FFFFFF"/>
                  </a:solidFill>
                </a:uFill>
                <a:latin typeface="Arial"/>
                <a:ea typeface="Arial"/>
                <a:cs typeface="+mn-cs"/>
              </a:rPr>
              <a:t>- Ecrire l’égalité</a:t>
            </a:r>
            <a:r>
              <a:rPr lang="fr-FR" sz="2000" spc="-1" dirty="0">
                <a:uFill>
                  <a:solidFill>
                    <a:srgbClr val="FFFFFF"/>
                  </a:solidFill>
                </a:uFill>
                <a:latin typeface="Arial"/>
                <a:ea typeface="Arial"/>
                <a:cs typeface="+mn-cs"/>
              </a:rPr>
              <a:t> : Formation au langage non discriminant, égalitaire, épicène</a:t>
            </a:r>
          </a:p>
          <a:p>
            <a:r>
              <a:rPr lang="fr-FR" sz="2000" b="1" spc="-1" dirty="0">
                <a:uFill>
                  <a:solidFill>
                    <a:srgbClr val="FFFFFF"/>
                  </a:solidFill>
                </a:uFill>
                <a:latin typeface="Arial"/>
                <a:ea typeface="Arial"/>
                <a:cs typeface="+mn-cs"/>
              </a:rPr>
              <a:t>- Ouvrir des UE transversales</a:t>
            </a:r>
            <a:r>
              <a:rPr lang="fr-FR" sz="2000" spc="-1" dirty="0">
                <a:uFill>
                  <a:solidFill>
                    <a:srgbClr val="FFFFFF"/>
                  </a:solidFill>
                </a:uFill>
                <a:latin typeface="Arial"/>
                <a:ea typeface="Arial"/>
                <a:cs typeface="+mn-cs"/>
              </a:rPr>
              <a:t> sur l’égalité Femmes hommes // études de genre </a:t>
            </a:r>
          </a:p>
          <a:p>
            <a:r>
              <a:rPr lang="fr-FR" sz="2000" spc="-1" dirty="0">
                <a:uFill>
                  <a:solidFill>
                    <a:srgbClr val="FFFFFF"/>
                  </a:solidFill>
                </a:uFill>
                <a:latin typeface="Arial"/>
                <a:ea typeface="Arial"/>
                <a:cs typeface="+mn-cs"/>
              </a:rPr>
              <a:t>- Module de formation aux </a:t>
            </a:r>
            <a:r>
              <a:rPr lang="fr-FR" sz="2000" b="1" spc="-1" dirty="0">
                <a:uFill>
                  <a:solidFill>
                    <a:srgbClr val="FFFFFF"/>
                  </a:solidFill>
                </a:uFill>
                <a:latin typeface="Arial"/>
                <a:ea typeface="Arial"/>
                <a:cs typeface="+mn-cs"/>
              </a:rPr>
              <a:t>violences sexistes et sexuelles </a:t>
            </a:r>
          </a:p>
          <a:p>
            <a:r>
              <a:rPr lang="fr-FR" sz="2000" b="1" spc="-1" dirty="0">
                <a:uFill>
                  <a:solidFill>
                    <a:srgbClr val="FFFFFF"/>
                  </a:solidFill>
                </a:uFill>
                <a:latin typeface="Arial"/>
                <a:ea typeface="Arial"/>
                <a:cs typeface="+mn-cs"/>
              </a:rPr>
              <a:t>- Soutenir la c</a:t>
            </a:r>
            <a:r>
              <a:rPr lang="fr-FR" sz="2000" spc="-1" dirty="0">
                <a:uFill>
                  <a:solidFill>
                    <a:srgbClr val="FFFFFF"/>
                  </a:solidFill>
                </a:uFill>
                <a:latin typeface="Arial"/>
                <a:ea typeface="Arial"/>
                <a:cs typeface="+mn-cs"/>
              </a:rPr>
              <a:t>ellule de travail sur le harcèlement sexuel dans l’enseignement supérieur</a:t>
            </a:r>
          </a:p>
          <a:p>
            <a:r>
              <a:rPr lang="fr-FR" sz="2000" b="1" spc="-1" dirty="0">
                <a:uFill>
                  <a:solidFill>
                    <a:srgbClr val="FFFFFF"/>
                  </a:solidFill>
                </a:uFill>
                <a:latin typeface="Arial"/>
                <a:ea typeface="Arial"/>
                <a:cs typeface="+mn-cs"/>
              </a:rPr>
              <a:t>- Travailler en cohérence interne et transversale</a:t>
            </a:r>
            <a:r>
              <a:rPr lang="fr-FR" sz="2000" spc="-1" dirty="0">
                <a:uFill>
                  <a:solidFill>
                    <a:srgbClr val="FFFFFF"/>
                  </a:solidFill>
                </a:uFill>
                <a:latin typeface="Arial"/>
                <a:ea typeface="Arial"/>
                <a:cs typeface="+mn-cs"/>
              </a:rPr>
              <a:t> : Mission égalité / RH, Communication, Médecine, Développement Durable, Culture</a:t>
            </a:r>
          </a:p>
          <a:p>
            <a:r>
              <a:rPr lang="fr-FR" sz="2000" b="1" spc="-1" dirty="0">
                <a:uFill>
                  <a:solidFill>
                    <a:srgbClr val="FFFFFF"/>
                  </a:solidFill>
                </a:uFill>
                <a:latin typeface="Arial"/>
                <a:ea typeface="Arial"/>
                <a:cs typeface="+mn-cs"/>
              </a:rPr>
              <a:t>- Mutualiser pratiques égalitaires au sein du réseau CPED</a:t>
            </a:r>
            <a:r>
              <a:rPr lang="fr-FR" sz="2000" spc="-1" dirty="0">
                <a:uFill>
                  <a:solidFill>
                    <a:srgbClr val="FFFFFF"/>
                  </a:solidFill>
                </a:uFill>
                <a:latin typeface="Arial"/>
                <a:ea typeface="Arial"/>
                <a:cs typeface="+mn-cs"/>
              </a:rPr>
              <a:t> (rencontres 4x/an, thèmes, groupes de travail…)</a:t>
            </a:r>
          </a:p>
          <a:p>
            <a:r>
              <a:rPr lang="fr-FR" sz="2000" b="1" spc="-1" dirty="0">
                <a:uFill>
                  <a:solidFill>
                    <a:srgbClr val="FFFFFF"/>
                  </a:solidFill>
                </a:uFill>
                <a:latin typeface="Arial"/>
                <a:ea typeface="Arial"/>
                <a:cs typeface="+mn-cs"/>
              </a:rPr>
              <a:t>- S’appuyer sur réseaux </a:t>
            </a:r>
            <a:r>
              <a:rPr lang="fr-FR" sz="2000" spc="-1" dirty="0">
                <a:uFill>
                  <a:solidFill>
                    <a:srgbClr val="FFFFFF"/>
                  </a:solidFill>
                </a:uFill>
                <a:latin typeface="Arial"/>
                <a:ea typeface="Arial"/>
                <a:cs typeface="+mn-cs"/>
              </a:rPr>
              <a:t>(nationaux ANEF, Planning Familial / locaux : Métro, Maison de l’égalité…)</a:t>
            </a:r>
          </a:p>
          <a:p>
            <a:r>
              <a:rPr lang="fr-FR" sz="2000" b="1" spc="-1" dirty="0">
                <a:uFill>
                  <a:solidFill>
                    <a:srgbClr val="FFFFFF"/>
                  </a:solidFill>
                </a:uFill>
                <a:latin typeface="Arial"/>
                <a:ea typeface="Arial"/>
                <a:cs typeface="+mn-cs"/>
              </a:rPr>
              <a:t>- Lutter contre les représentations et stéréotypes sexistes</a:t>
            </a:r>
            <a:r>
              <a:rPr lang="fr-FR" sz="2000" spc="-1" dirty="0">
                <a:uFill>
                  <a:solidFill>
                    <a:srgbClr val="FFFFFF"/>
                  </a:solidFill>
                </a:uFill>
                <a:latin typeface="Arial"/>
                <a:ea typeface="Arial"/>
                <a:cs typeface="+mn-cs"/>
              </a:rPr>
              <a:t> (événements, concours Vidéo, semaine de l’égalité, conférences, « </a:t>
            </a:r>
            <a:r>
              <a:rPr lang="fr-FR" sz="2000" spc="-1" dirty="0" err="1">
                <a:uFill>
                  <a:solidFill>
                    <a:srgbClr val="FFFFFF"/>
                  </a:solidFill>
                </a:uFill>
                <a:latin typeface="Arial"/>
                <a:ea typeface="Arial"/>
                <a:cs typeface="+mn-cs"/>
              </a:rPr>
              <a:t>caf’égalité-UGA</a:t>
            </a:r>
            <a:r>
              <a:rPr lang="fr-FR" sz="2000" spc="-1" dirty="0">
                <a:uFill>
                  <a:solidFill>
                    <a:srgbClr val="FFFFFF"/>
                  </a:solidFill>
                </a:uFill>
                <a:latin typeface="Arial"/>
                <a:ea typeface="Arial"/>
                <a:cs typeface="+mn-cs"/>
              </a:rPr>
              <a:t> », projection de films, débats, spectacle de danse) </a:t>
            </a:r>
          </a:p>
          <a:p>
            <a:r>
              <a:rPr lang="fr-FR" sz="2000" b="1" spc="-1" dirty="0">
                <a:uFill>
                  <a:solidFill>
                    <a:srgbClr val="FFFFFF"/>
                  </a:solidFill>
                </a:uFill>
                <a:latin typeface="Arial"/>
                <a:ea typeface="Arial"/>
                <a:cs typeface="+mn-cs"/>
              </a:rPr>
              <a:t>-  Associer les étudiant-e-s projets égalité : </a:t>
            </a:r>
            <a:r>
              <a:rPr lang="fr-FR" sz="2000" spc="-1" dirty="0">
                <a:uFill>
                  <a:solidFill>
                    <a:srgbClr val="FFFFFF"/>
                  </a:solidFill>
                </a:uFill>
                <a:latin typeface="Arial"/>
                <a:ea typeface="Arial"/>
                <a:cs typeface="+mn-cs"/>
              </a:rPr>
              <a:t>exemple Formation + Portfolio associations étudiantes UGA</a:t>
            </a:r>
          </a:p>
          <a:p>
            <a:r>
              <a:rPr lang="fr-FR" sz="2000" b="1" spc="-1" dirty="0">
                <a:uFill>
                  <a:solidFill>
                    <a:srgbClr val="FFFFFF"/>
                  </a:solidFill>
                </a:uFill>
                <a:latin typeface="Arial"/>
                <a:ea typeface="Arial"/>
                <a:cs typeface="+mn-cs"/>
              </a:rPr>
              <a:t>- Travailler sur des congés </a:t>
            </a:r>
            <a:r>
              <a:rPr lang="fr-FR" sz="2000" spc="-1" dirty="0">
                <a:uFill>
                  <a:solidFill>
                    <a:srgbClr val="FFFFFF"/>
                  </a:solidFill>
                </a:uFill>
                <a:latin typeface="Arial"/>
                <a:ea typeface="Arial"/>
                <a:cs typeface="+mn-cs"/>
              </a:rPr>
              <a:t>pour les règles douloureuses  (étudiantes- enseignantes) </a:t>
            </a:r>
          </a:p>
          <a:p>
            <a:r>
              <a:rPr lang="fr-FR" sz="2000" spc="-1" dirty="0">
                <a:uFill>
                  <a:solidFill>
                    <a:srgbClr val="FFFFFF"/>
                  </a:solidFill>
                </a:uFill>
                <a:latin typeface="Arial"/>
                <a:ea typeface="Arial"/>
                <a:cs typeface="+mn-cs"/>
              </a:rPr>
              <a:t>-Réfléchir sur la mise en place de lieux dédiés  à  l’allaitement</a:t>
            </a:r>
          </a:p>
          <a:p>
            <a:pPr marL="259232" indent="-259232">
              <a:buFontTx/>
              <a:buChar char="-"/>
            </a:pPr>
            <a:endParaRPr lang="fr-FR" dirty="0"/>
          </a:p>
        </p:txBody>
      </p:sp>
    </p:spTree>
    <p:extLst>
      <p:ext uri="{BB962C8B-B14F-4D97-AF65-F5344CB8AC3E}">
        <p14:creationId xmlns:p14="http://schemas.microsoft.com/office/powerpoint/2010/main" val="340742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59930-5F00-2C4A-86E4-DB28A7429E95}"/>
              </a:ext>
            </a:extLst>
          </p:cNvPr>
          <p:cNvSpPr>
            <a:spLocks noGrp="1"/>
          </p:cNvSpPr>
          <p:nvPr>
            <p:ph type="title"/>
          </p:nvPr>
        </p:nvSpPr>
        <p:spPr/>
        <p:txBody>
          <a:bodyPr/>
          <a:lstStyle/>
          <a:p>
            <a:r>
              <a:rPr lang="fr-FR" sz="3266" dirty="0"/>
              <a:t> </a:t>
            </a:r>
            <a:r>
              <a:rPr lang="fr-FR" sz="2903" b="1" dirty="0">
                <a:latin typeface="+mn-lt"/>
                <a:ea typeface="+mn-ea"/>
                <a:cs typeface="+mn-cs"/>
              </a:rPr>
              <a:t>Quelques exemples en STAPS </a:t>
            </a:r>
          </a:p>
        </p:txBody>
      </p:sp>
      <p:sp>
        <p:nvSpPr>
          <p:cNvPr id="3" name="Espace réservé du texte 2">
            <a:extLst>
              <a:ext uri="{FF2B5EF4-FFF2-40B4-BE49-F238E27FC236}">
                <a16:creationId xmlns:a16="http://schemas.microsoft.com/office/drawing/2014/main" id="{10C25C32-9F88-1145-B67F-6EB01C3580EC}"/>
              </a:ext>
            </a:extLst>
          </p:cNvPr>
          <p:cNvSpPr>
            <a:spLocks noGrp="1"/>
          </p:cNvSpPr>
          <p:nvPr>
            <p:ph type="body"/>
          </p:nvPr>
        </p:nvSpPr>
        <p:spPr>
          <a:xfrm>
            <a:off x="2269045" y="1604515"/>
            <a:ext cx="7941649" cy="1766095"/>
          </a:xfrm>
        </p:spPr>
        <p:txBody>
          <a:bodyPr>
            <a:normAutofit fontScale="62500" lnSpcReduction="20000"/>
          </a:bodyPr>
          <a:lstStyle/>
          <a:p>
            <a:pPr marL="259232" indent="-259232">
              <a:buFontTx/>
              <a:buChar char="-"/>
            </a:pPr>
            <a:r>
              <a:rPr lang="fr-FR" dirty="0"/>
              <a:t>Sensibilisation aux violences sexistes et sexuelles en Licence entrainement (5 heures spécifiques) avec  la  fresque du sexisme et la création de jeu de table.  </a:t>
            </a:r>
          </a:p>
          <a:p>
            <a:pPr marL="259232" indent="-259232">
              <a:buFontTx/>
              <a:buChar char="-"/>
            </a:pPr>
            <a:endParaRPr lang="fr-FR" dirty="0"/>
          </a:p>
          <a:p>
            <a:r>
              <a:rPr lang="fr-FR" dirty="0"/>
              <a:t> </a:t>
            </a:r>
          </a:p>
          <a:p>
            <a:pPr marL="259232" indent="-259232">
              <a:buFontTx/>
              <a:buChar char="-"/>
            </a:pPr>
            <a:endParaRPr lang="fr-FR" dirty="0"/>
          </a:p>
        </p:txBody>
      </p:sp>
      <p:pic>
        <p:nvPicPr>
          <p:cNvPr id="5" name="Image 4">
            <a:extLst>
              <a:ext uri="{FF2B5EF4-FFF2-40B4-BE49-F238E27FC236}">
                <a16:creationId xmlns:a16="http://schemas.microsoft.com/office/drawing/2014/main" id="{8ED71FAA-82F3-8B4A-816D-04657EB66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750" y="3874627"/>
            <a:ext cx="4041163" cy="2781430"/>
          </a:xfrm>
          <a:prstGeom prst="rect">
            <a:avLst/>
          </a:prstGeom>
        </p:spPr>
      </p:pic>
      <p:pic>
        <p:nvPicPr>
          <p:cNvPr id="7" name="Image 6">
            <a:extLst>
              <a:ext uri="{FF2B5EF4-FFF2-40B4-BE49-F238E27FC236}">
                <a16:creationId xmlns:a16="http://schemas.microsoft.com/office/drawing/2014/main" id="{0BC8A8FB-B873-FC43-BCFD-14468229F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833" y="2989425"/>
            <a:ext cx="3975934" cy="3666632"/>
          </a:xfrm>
          <a:prstGeom prst="rect">
            <a:avLst/>
          </a:prstGeom>
        </p:spPr>
      </p:pic>
    </p:spTree>
    <p:extLst>
      <p:ext uri="{BB962C8B-B14F-4D97-AF65-F5344CB8AC3E}">
        <p14:creationId xmlns:p14="http://schemas.microsoft.com/office/powerpoint/2010/main" val="3021590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59930-5F00-2C4A-86E4-DB28A7429E95}"/>
              </a:ext>
            </a:extLst>
          </p:cNvPr>
          <p:cNvSpPr>
            <a:spLocks noGrp="1"/>
          </p:cNvSpPr>
          <p:nvPr>
            <p:ph type="title"/>
          </p:nvPr>
        </p:nvSpPr>
        <p:spPr/>
        <p:txBody>
          <a:bodyPr/>
          <a:lstStyle/>
          <a:p>
            <a:r>
              <a:rPr lang="fr-FR" sz="3266" dirty="0"/>
              <a:t> </a:t>
            </a:r>
            <a:r>
              <a:rPr lang="fr-FR" sz="2903" b="1" dirty="0">
                <a:latin typeface="+mn-lt"/>
                <a:ea typeface="+mn-ea"/>
                <a:cs typeface="+mn-cs"/>
              </a:rPr>
              <a:t>Quelques exemples en STAPS </a:t>
            </a:r>
            <a:br>
              <a:rPr lang="fr-FR" sz="2903" b="1" dirty="0">
                <a:latin typeface="+mn-lt"/>
                <a:ea typeface="+mn-ea"/>
                <a:cs typeface="+mn-cs"/>
              </a:rPr>
            </a:br>
            <a:endParaRPr lang="fr-FR" sz="2903" b="1" dirty="0">
              <a:latin typeface="+mn-lt"/>
              <a:ea typeface="+mn-ea"/>
              <a:cs typeface="+mn-cs"/>
            </a:endParaRPr>
          </a:p>
        </p:txBody>
      </p:sp>
      <p:sp>
        <p:nvSpPr>
          <p:cNvPr id="3" name="Espace réservé du texte 2">
            <a:extLst>
              <a:ext uri="{FF2B5EF4-FFF2-40B4-BE49-F238E27FC236}">
                <a16:creationId xmlns:a16="http://schemas.microsoft.com/office/drawing/2014/main" id="{10C25C32-9F88-1145-B67F-6EB01C3580EC}"/>
              </a:ext>
            </a:extLst>
          </p:cNvPr>
          <p:cNvSpPr>
            <a:spLocks noGrp="1"/>
          </p:cNvSpPr>
          <p:nvPr>
            <p:ph type="body"/>
          </p:nvPr>
        </p:nvSpPr>
        <p:spPr>
          <a:xfrm>
            <a:off x="1670526" y="1642725"/>
            <a:ext cx="8012318" cy="1014916"/>
          </a:xfrm>
        </p:spPr>
        <p:txBody>
          <a:bodyPr>
            <a:normAutofit fontScale="25000" lnSpcReduction="20000"/>
          </a:bodyPr>
          <a:lstStyle/>
          <a:p>
            <a:pPr marL="259232" indent="-259232">
              <a:buFontTx/>
              <a:buChar char="-"/>
            </a:pPr>
            <a:r>
              <a:rPr lang="fr-FR" sz="7400" dirty="0"/>
              <a:t>Sensibilisation de tout les L2 STAPS+ L2Psycho + L2Socio par le concours shoot les discriminations </a:t>
            </a:r>
          </a:p>
          <a:p>
            <a:pPr marL="259232" indent="-259232">
              <a:buFontTx/>
              <a:buChar char="-"/>
            </a:pPr>
            <a:r>
              <a:rPr lang="fr-FR" sz="7400" dirty="0"/>
              <a:t>Formation à l’égalité Femme / Hommes en DEUST 1 / 12 heures/ Fresque du sexisme </a:t>
            </a:r>
          </a:p>
          <a:p>
            <a:pPr marL="259232" indent="-259232">
              <a:buFontTx/>
              <a:buChar char="-"/>
            </a:pPr>
            <a:r>
              <a:rPr lang="fr-FR" sz="7400" dirty="0"/>
              <a:t>Thématique sur l’égalité Femmes / Hommes dans les pratiques de spécialités Sportives  dans les contenus d’enseignement </a:t>
            </a:r>
          </a:p>
          <a:p>
            <a:pPr marL="259232" indent="-259232">
              <a:buFontTx/>
              <a:buChar char="-"/>
            </a:pPr>
            <a:endParaRPr lang="fr-FR" sz="7400" dirty="0"/>
          </a:p>
          <a:p>
            <a:r>
              <a:rPr lang="fr-FR" sz="7400" dirty="0"/>
              <a:t> </a:t>
            </a:r>
          </a:p>
          <a:p>
            <a:pPr marL="259232" indent="-259232">
              <a:buFontTx/>
              <a:buChar char="-"/>
            </a:pPr>
            <a:endParaRPr lang="fr-FR" dirty="0"/>
          </a:p>
        </p:txBody>
      </p:sp>
      <p:pic>
        <p:nvPicPr>
          <p:cNvPr id="6" name="Image 5">
            <a:extLst>
              <a:ext uri="{FF2B5EF4-FFF2-40B4-BE49-F238E27FC236}">
                <a16:creationId xmlns:a16="http://schemas.microsoft.com/office/drawing/2014/main" id="{581936C1-D4F1-8344-9A4D-CBB253C3F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526" y="3001115"/>
            <a:ext cx="3782582" cy="1966379"/>
          </a:xfrm>
          <a:prstGeom prst="rect">
            <a:avLst/>
          </a:prstGeom>
        </p:spPr>
      </p:pic>
      <p:pic>
        <p:nvPicPr>
          <p:cNvPr id="9" name="Image 8">
            <a:extLst>
              <a:ext uri="{FF2B5EF4-FFF2-40B4-BE49-F238E27FC236}">
                <a16:creationId xmlns:a16="http://schemas.microsoft.com/office/drawing/2014/main" id="{D9F6229E-FE54-4344-9062-6A71A0B68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6695" y="3001115"/>
            <a:ext cx="3079989" cy="3185444"/>
          </a:xfrm>
          <a:prstGeom prst="rect">
            <a:avLst/>
          </a:prstGeom>
        </p:spPr>
      </p:pic>
      <p:pic>
        <p:nvPicPr>
          <p:cNvPr id="5" name="Image 4">
            <a:extLst>
              <a:ext uri="{FF2B5EF4-FFF2-40B4-BE49-F238E27FC236}">
                <a16:creationId xmlns:a16="http://schemas.microsoft.com/office/drawing/2014/main" id="{5AD20E3D-23A5-3849-B518-C5C4C6339A2E}"/>
              </a:ext>
            </a:extLst>
          </p:cNvPr>
          <p:cNvPicPr>
            <a:picLocks noChangeAspect="1"/>
          </p:cNvPicPr>
          <p:nvPr/>
        </p:nvPicPr>
        <p:blipFill>
          <a:blip r:embed="rId4"/>
          <a:stretch>
            <a:fillRect/>
          </a:stretch>
        </p:blipFill>
        <p:spPr>
          <a:xfrm>
            <a:off x="285277" y="4593837"/>
            <a:ext cx="4047662" cy="1962984"/>
          </a:xfrm>
          <a:prstGeom prst="rect">
            <a:avLst/>
          </a:prstGeom>
        </p:spPr>
      </p:pic>
    </p:spTree>
    <p:extLst>
      <p:ext uri="{BB962C8B-B14F-4D97-AF65-F5344CB8AC3E}">
        <p14:creationId xmlns:p14="http://schemas.microsoft.com/office/powerpoint/2010/main" val="3814802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FCA224-7C9C-3F43-BC61-16FF4A98931F}"/>
              </a:ext>
            </a:extLst>
          </p:cNvPr>
          <p:cNvSpPr>
            <a:spLocks noGrp="1"/>
          </p:cNvSpPr>
          <p:nvPr>
            <p:ph type="title"/>
          </p:nvPr>
        </p:nvSpPr>
        <p:spPr>
          <a:xfrm>
            <a:off x="1605776" y="710135"/>
            <a:ext cx="8489895" cy="895641"/>
          </a:xfrm>
        </p:spPr>
        <p:txBody>
          <a:bodyPr>
            <a:normAutofit/>
          </a:bodyPr>
          <a:lstStyle/>
          <a:p>
            <a:pPr algn="ctr"/>
            <a:r>
              <a:rPr lang="fr-FR" sz="3200" dirty="0"/>
              <a:t>LA CPED </a:t>
            </a:r>
          </a:p>
        </p:txBody>
      </p:sp>
      <p:sp>
        <p:nvSpPr>
          <p:cNvPr id="3" name="Espace réservé du texte 2">
            <a:extLst>
              <a:ext uri="{FF2B5EF4-FFF2-40B4-BE49-F238E27FC236}">
                <a16:creationId xmlns:a16="http://schemas.microsoft.com/office/drawing/2014/main" id="{6BEC2B97-5535-0047-A0E5-F2B34EAF6659}"/>
              </a:ext>
            </a:extLst>
          </p:cNvPr>
          <p:cNvSpPr>
            <a:spLocks noGrp="1"/>
          </p:cNvSpPr>
          <p:nvPr>
            <p:ph type="body"/>
          </p:nvPr>
        </p:nvSpPr>
        <p:spPr>
          <a:xfrm>
            <a:off x="1605776" y="2631688"/>
            <a:ext cx="6743054" cy="2787805"/>
          </a:xfrm>
        </p:spPr>
        <p:txBody>
          <a:bodyPr>
            <a:normAutofit fontScale="85000" lnSpcReduction="20000"/>
          </a:bodyPr>
          <a:lstStyle/>
          <a:p>
            <a:endParaRPr lang="fr-FR" dirty="0"/>
          </a:p>
          <a:p>
            <a:endParaRPr lang="fr-FR" sz="3500" dirty="0"/>
          </a:p>
          <a:p>
            <a:r>
              <a:rPr lang="fr-FR" sz="3500" dirty="0"/>
              <a:t>106 Membres:  </a:t>
            </a:r>
          </a:p>
          <a:p>
            <a:r>
              <a:rPr lang="fr-FR" sz="3500" dirty="0"/>
              <a:t>- 65 Universités, </a:t>
            </a:r>
          </a:p>
          <a:p>
            <a:r>
              <a:rPr lang="fr-FR" sz="3500" dirty="0"/>
              <a:t>- 36 Grandes Ecoles  </a:t>
            </a:r>
          </a:p>
          <a:p>
            <a:r>
              <a:rPr lang="fr-FR" sz="3500" dirty="0"/>
              <a:t>- 5 COMUE</a:t>
            </a:r>
          </a:p>
          <a:p>
            <a:r>
              <a:rPr lang="fr-FR" sz="3500" dirty="0"/>
              <a:t>Des partenaires associatifs (15)</a:t>
            </a:r>
          </a:p>
          <a:p>
            <a:r>
              <a:rPr lang="fr-FR" sz="3500" dirty="0"/>
              <a:t>Des partenaires institutionnels (16) </a:t>
            </a:r>
          </a:p>
        </p:txBody>
      </p:sp>
    </p:spTree>
    <p:extLst>
      <p:ext uri="{BB962C8B-B14F-4D97-AF65-F5344CB8AC3E}">
        <p14:creationId xmlns:p14="http://schemas.microsoft.com/office/powerpoint/2010/main" val="1423784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FD3DCD-6174-E74B-8395-A83FF9338D06}"/>
              </a:ext>
            </a:extLst>
          </p:cNvPr>
          <p:cNvSpPr>
            <a:spLocks noGrp="1"/>
          </p:cNvSpPr>
          <p:nvPr>
            <p:ph type="title"/>
          </p:nvPr>
        </p:nvSpPr>
        <p:spPr/>
        <p:txBody>
          <a:bodyPr>
            <a:normAutofit/>
          </a:bodyPr>
          <a:lstStyle/>
          <a:p>
            <a:pPr algn="ctr"/>
            <a:r>
              <a:rPr lang="fr-FR" sz="3600" b="1" dirty="0"/>
              <a:t>Les résistances </a:t>
            </a:r>
          </a:p>
        </p:txBody>
      </p:sp>
      <p:sp>
        <p:nvSpPr>
          <p:cNvPr id="3" name="Espace réservé du texte 2">
            <a:extLst>
              <a:ext uri="{FF2B5EF4-FFF2-40B4-BE49-F238E27FC236}">
                <a16:creationId xmlns:a16="http://schemas.microsoft.com/office/drawing/2014/main" id="{E99087DB-7B8D-B74C-AC7A-AA7A8F518207}"/>
              </a:ext>
            </a:extLst>
          </p:cNvPr>
          <p:cNvSpPr>
            <a:spLocks noGrp="1"/>
          </p:cNvSpPr>
          <p:nvPr>
            <p:ph type="body"/>
          </p:nvPr>
        </p:nvSpPr>
        <p:spPr>
          <a:xfrm>
            <a:off x="609562" y="1642725"/>
            <a:ext cx="9702745" cy="4226967"/>
          </a:xfrm>
        </p:spPr>
        <p:txBody>
          <a:bodyPr>
            <a:normAutofit lnSpcReduction="10000"/>
          </a:bodyPr>
          <a:lstStyle/>
          <a:p>
            <a:r>
              <a:rPr lang="fr-FR" dirty="0"/>
              <a:t>- Quelles formations à l’égalité  dans les services?  (formation exotique? ) </a:t>
            </a:r>
          </a:p>
          <a:p>
            <a:r>
              <a:rPr lang="fr-FR" dirty="0"/>
              <a:t>- Quelle volonté politique explicite et effective ? Une politique égalitaire  portée par qui ?  </a:t>
            </a:r>
          </a:p>
          <a:p>
            <a:r>
              <a:rPr lang="fr-FR" sz="2200" dirty="0"/>
              <a:t>(Exemple: Campagne </a:t>
            </a:r>
            <a:r>
              <a:rPr lang="fr-FR" sz="2200" dirty="0" err="1"/>
              <a:t>Ecandidat</a:t>
            </a:r>
            <a:r>
              <a:rPr lang="fr-FR" sz="2200" dirty="0"/>
              <a:t> 2023, DEUST1 USMB,  3 étudiantes , 27 étudiants sélectionnés</a:t>
            </a:r>
          </a:p>
          <a:p>
            <a:r>
              <a:rPr lang="fr-FR" sz="2200" dirty="0"/>
              <a:t>BUT USMB commercialisation des produits sportifs, 10 % de filles)  </a:t>
            </a:r>
          </a:p>
          <a:p>
            <a:r>
              <a:rPr lang="fr-FR" dirty="0"/>
              <a:t>- Solitude des  chargé-e-s  de mission </a:t>
            </a:r>
          </a:p>
        </p:txBody>
      </p:sp>
    </p:spTree>
    <p:extLst>
      <p:ext uri="{BB962C8B-B14F-4D97-AF65-F5344CB8AC3E}">
        <p14:creationId xmlns:p14="http://schemas.microsoft.com/office/powerpoint/2010/main" val="3406623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C4539C-0FDB-2947-A92E-D153FEE8614C}"/>
              </a:ext>
            </a:extLst>
          </p:cNvPr>
          <p:cNvSpPr>
            <a:spLocks noGrp="1"/>
          </p:cNvSpPr>
          <p:nvPr>
            <p:ph type="body"/>
          </p:nvPr>
        </p:nvSpPr>
        <p:spPr>
          <a:xfrm>
            <a:off x="1175658" y="2664823"/>
            <a:ext cx="9203960" cy="2896759"/>
          </a:xfrm>
        </p:spPr>
        <p:txBody>
          <a:bodyPr>
            <a:normAutofit fontScale="92500" lnSpcReduction="20000"/>
          </a:bodyPr>
          <a:lstStyle/>
          <a:p>
            <a:pPr marL="0" indent="0">
              <a:buNone/>
            </a:pPr>
            <a:r>
              <a:rPr lang="fr-FR" dirty="0"/>
              <a:t>Ressources: </a:t>
            </a:r>
          </a:p>
          <a:p>
            <a:pPr>
              <a:buFontTx/>
              <a:buChar char="-"/>
            </a:pPr>
            <a:r>
              <a:rPr lang="fr-FR" dirty="0"/>
              <a:t>Site de la CPED:  https://</a:t>
            </a:r>
            <a:r>
              <a:rPr lang="fr-FR" dirty="0" err="1"/>
              <a:t>www.cped-egalite.fr</a:t>
            </a:r>
            <a:r>
              <a:rPr lang="fr-FR" dirty="0"/>
              <a:t>/</a:t>
            </a:r>
            <a:r>
              <a:rPr lang="fr-FR" dirty="0" err="1"/>
              <a:t>cped</a:t>
            </a:r>
            <a:r>
              <a:rPr lang="fr-FR" dirty="0"/>
              <a:t>/#qui </a:t>
            </a:r>
          </a:p>
          <a:p>
            <a:pPr>
              <a:buFontTx/>
              <a:buChar char="-"/>
            </a:pPr>
            <a:r>
              <a:rPr lang="fr-FR" dirty="0"/>
              <a:t>Présentation de Mireille </a:t>
            </a:r>
            <a:r>
              <a:rPr lang="fr-FR" dirty="0" err="1"/>
              <a:t>Baurens</a:t>
            </a:r>
            <a:r>
              <a:rPr lang="fr-FR" dirty="0"/>
              <a:t>,  Fabienne Gillonnier, Rozenn Texier-Picard  CPED 2017</a:t>
            </a:r>
          </a:p>
        </p:txBody>
      </p:sp>
    </p:spTree>
    <p:extLst>
      <p:ext uri="{BB962C8B-B14F-4D97-AF65-F5344CB8AC3E}">
        <p14:creationId xmlns:p14="http://schemas.microsoft.com/office/powerpoint/2010/main" val="1606687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ustomShape 2"/>
          <p:cNvSpPr/>
          <p:nvPr/>
        </p:nvSpPr>
        <p:spPr>
          <a:xfrm>
            <a:off x="1980740" y="2031689"/>
            <a:ext cx="8229627" cy="397715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50000"/>
              </a:lnSpc>
              <a:buClr>
                <a:srgbClr val="000000"/>
              </a:buClr>
              <a:buSzPct val="67000"/>
            </a:pPr>
            <a:r>
              <a:rPr lang="fr-FR" sz="2903" b="1" spc="-1" dirty="0">
                <a:solidFill>
                  <a:srgbClr val="000000"/>
                </a:solidFill>
                <a:uFill>
                  <a:solidFill>
                    <a:srgbClr val="FFFFFF"/>
                  </a:solidFill>
                </a:uFill>
                <a:latin typeface="Arial"/>
              </a:rPr>
              <a:t> 1- Agir sur l’égalité professionnelle, </a:t>
            </a:r>
          </a:p>
          <a:p>
            <a:pPr algn="ctr">
              <a:lnSpc>
                <a:spcPct val="150000"/>
              </a:lnSpc>
              <a:buClr>
                <a:srgbClr val="000000"/>
              </a:buClr>
              <a:buSzPct val="67000"/>
            </a:pPr>
            <a:r>
              <a:rPr lang="fr-FR" sz="1633" b="1" spc="-1" dirty="0">
                <a:solidFill>
                  <a:srgbClr val="000000"/>
                </a:solidFill>
                <a:uFill>
                  <a:solidFill>
                    <a:srgbClr val="FFFFFF"/>
                  </a:solidFill>
                </a:uFill>
                <a:latin typeface="Arial"/>
              </a:rPr>
              <a:t>état des lieux de l’égalité femmes-hommes 	dans l’enseignement supérieur, produire des données </a:t>
            </a:r>
          </a:p>
          <a:p>
            <a:pPr algn="ctr">
              <a:lnSpc>
                <a:spcPct val="150000"/>
              </a:lnSpc>
              <a:buClr>
                <a:srgbClr val="000000"/>
              </a:buClr>
              <a:buSzPct val="67000"/>
            </a:pPr>
            <a:r>
              <a:rPr lang="fr-FR" sz="2903" b="1" spc="-1" dirty="0">
                <a:solidFill>
                  <a:srgbClr val="000000"/>
                </a:solidFill>
                <a:uFill>
                  <a:solidFill>
                    <a:srgbClr val="FFFFFF"/>
                  </a:solidFill>
                </a:uFill>
                <a:latin typeface="Arial"/>
              </a:rPr>
              <a:t> </a:t>
            </a:r>
            <a:endParaRPr lang="fr-FR" sz="1633" b="1" spc="-1" dirty="0">
              <a:solidFill>
                <a:srgbClr val="000000"/>
              </a:solidFill>
              <a:uFill>
                <a:solidFill>
                  <a:srgbClr val="FFFFFF"/>
                </a:solidFill>
              </a:uFill>
              <a:latin typeface="Arial"/>
            </a:endParaRPr>
          </a:p>
        </p:txBody>
      </p:sp>
      <p:pic>
        <p:nvPicPr>
          <p:cNvPr id="118" name="Image 117"/>
          <p:cNvPicPr/>
          <p:nvPr/>
        </p:nvPicPr>
        <p:blipFill>
          <a:blip r:embed="rId2"/>
          <a:stretch/>
        </p:blipFill>
        <p:spPr>
          <a:xfrm>
            <a:off x="8976201" y="202483"/>
            <a:ext cx="1430118" cy="1430118"/>
          </a:xfrm>
          <a:prstGeom prst="rect">
            <a:avLst/>
          </a:prstGeom>
          <a:ln>
            <a:noFill/>
          </a:ln>
        </p:spPr>
      </p:pic>
      <p:sp>
        <p:nvSpPr>
          <p:cNvPr id="4" name="ZoneTexte 3">
            <a:extLst>
              <a:ext uri="{FF2B5EF4-FFF2-40B4-BE49-F238E27FC236}">
                <a16:creationId xmlns:a16="http://schemas.microsoft.com/office/drawing/2014/main" id="{12D4001B-2C10-2241-9850-466CCDDCF461}"/>
              </a:ext>
            </a:extLst>
          </p:cNvPr>
          <p:cNvSpPr txBox="1"/>
          <p:nvPr/>
        </p:nvSpPr>
        <p:spPr>
          <a:xfrm>
            <a:off x="3759637" y="757395"/>
            <a:ext cx="2151551" cy="594906"/>
          </a:xfrm>
          <a:prstGeom prst="rect">
            <a:avLst/>
          </a:prstGeom>
          <a:noFill/>
        </p:spPr>
        <p:txBody>
          <a:bodyPr wrap="none" rtlCol="0">
            <a:spAutoFit/>
          </a:bodyPr>
          <a:lstStyle/>
          <a:p>
            <a:r>
              <a:rPr lang="fr-FR" sz="3266" dirty="0"/>
              <a:t>Les Enjeux  </a:t>
            </a:r>
          </a:p>
        </p:txBody>
      </p:sp>
    </p:spTree>
    <p:extLst>
      <p:ext uri="{BB962C8B-B14F-4D97-AF65-F5344CB8AC3E}">
        <p14:creationId xmlns:p14="http://schemas.microsoft.com/office/powerpoint/2010/main" val="196242635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a:off x="1980740" y="233836"/>
            <a:ext cx="6368090" cy="1184852"/>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endParaRPr lang="fr-FR" sz="1633" spc="-1" dirty="0">
              <a:solidFill>
                <a:srgbClr val="000000"/>
              </a:solidFill>
              <a:uFill>
                <a:solidFill>
                  <a:srgbClr val="FFFFFF"/>
                </a:solidFill>
              </a:uFill>
              <a:latin typeface="Arial"/>
            </a:endParaRPr>
          </a:p>
        </p:txBody>
      </p:sp>
      <p:sp>
        <p:nvSpPr>
          <p:cNvPr id="120" name="CustomShape 2"/>
          <p:cNvSpPr/>
          <p:nvPr/>
        </p:nvSpPr>
        <p:spPr>
          <a:xfrm>
            <a:off x="1980740" y="2031689"/>
            <a:ext cx="8425578" cy="397715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50000"/>
              </a:lnSpc>
              <a:buClr>
                <a:srgbClr val="000000"/>
              </a:buClr>
              <a:buSzPct val="45000"/>
            </a:pPr>
            <a:r>
              <a:rPr lang="fr-FR" sz="2903" b="1" spc="-1" dirty="0">
                <a:solidFill>
                  <a:srgbClr val="000000"/>
                </a:solidFill>
                <a:uFill>
                  <a:solidFill>
                    <a:srgbClr val="FFFFFF"/>
                  </a:solidFill>
                </a:uFill>
                <a:latin typeface="Arial"/>
              </a:rPr>
              <a:t>2- Former aux questions de l’égalité (dans les cursus) </a:t>
            </a:r>
            <a:endParaRPr lang="fr-FR" sz="1633" spc="-1" dirty="0">
              <a:solidFill>
                <a:srgbClr val="000000"/>
              </a:solidFill>
              <a:uFill>
                <a:solidFill>
                  <a:srgbClr val="FFFFFF"/>
                </a:solidFill>
              </a:uFill>
              <a:latin typeface="Arial"/>
            </a:endParaRPr>
          </a:p>
        </p:txBody>
      </p:sp>
      <p:pic>
        <p:nvPicPr>
          <p:cNvPr id="121" name="Image 120"/>
          <p:cNvPicPr/>
          <p:nvPr/>
        </p:nvPicPr>
        <p:blipFill>
          <a:blip r:embed="rId2"/>
          <a:stretch/>
        </p:blipFill>
        <p:spPr>
          <a:xfrm>
            <a:off x="8976201" y="202483"/>
            <a:ext cx="1430118" cy="1430118"/>
          </a:xfrm>
          <a:prstGeom prst="rect">
            <a:avLst/>
          </a:prstGeom>
          <a:ln>
            <a:noFill/>
          </a:ln>
        </p:spPr>
      </p:pic>
    </p:spTree>
    <p:extLst>
      <p:ext uri="{BB962C8B-B14F-4D97-AF65-F5344CB8AC3E}">
        <p14:creationId xmlns:p14="http://schemas.microsoft.com/office/powerpoint/2010/main" val="33432864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a:off x="1980740" y="233836"/>
            <a:ext cx="6368090" cy="1184852"/>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endParaRPr lang="fr-FR" sz="1633" spc="-1" dirty="0">
              <a:solidFill>
                <a:srgbClr val="000000"/>
              </a:solidFill>
              <a:uFill>
                <a:solidFill>
                  <a:srgbClr val="FFFFFF"/>
                </a:solidFill>
              </a:uFill>
              <a:latin typeface="Arial"/>
            </a:endParaRPr>
          </a:p>
        </p:txBody>
      </p:sp>
      <p:sp>
        <p:nvSpPr>
          <p:cNvPr id="120" name="CustomShape 2"/>
          <p:cNvSpPr/>
          <p:nvPr/>
        </p:nvSpPr>
        <p:spPr>
          <a:xfrm>
            <a:off x="1980740" y="2031689"/>
            <a:ext cx="8425578" cy="397715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50000"/>
              </a:lnSpc>
              <a:buClr>
                <a:srgbClr val="000000"/>
              </a:buClr>
              <a:buSzPct val="45000"/>
            </a:pPr>
            <a:r>
              <a:rPr lang="fr-FR" sz="2903" b="1" spc="-1" dirty="0">
                <a:solidFill>
                  <a:srgbClr val="000000"/>
                </a:solidFill>
                <a:uFill>
                  <a:solidFill>
                    <a:srgbClr val="FFFFFF"/>
                  </a:solidFill>
                </a:uFill>
                <a:latin typeface="Arial"/>
              </a:rPr>
              <a:t>3- Communiquer sans stéréotypes de sexe</a:t>
            </a:r>
            <a:endParaRPr lang="fr-FR" sz="1633" spc="-1" dirty="0">
              <a:solidFill>
                <a:srgbClr val="000000"/>
              </a:solidFill>
              <a:uFill>
                <a:solidFill>
                  <a:srgbClr val="FFFFFF"/>
                </a:solidFill>
              </a:uFill>
              <a:latin typeface="Arial"/>
            </a:endParaRPr>
          </a:p>
        </p:txBody>
      </p:sp>
      <p:pic>
        <p:nvPicPr>
          <p:cNvPr id="121" name="Image 120"/>
          <p:cNvPicPr/>
          <p:nvPr/>
        </p:nvPicPr>
        <p:blipFill>
          <a:blip r:embed="rId2"/>
          <a:stretch/>
        </p:blipFill>
        <p:spPr>
          <a:xfrm>
            <a:off x="8976201" y="202483"/>
            <a:ext cx="1430118" cy="1430118"/>
          </a:xfrm>
          <a:prstGeom prst="rect">
            <a:avLst/>
          </a:prstGeom>
          <a:ln>
            <a:noFill/>
          </a:ln>
        </p:spPr>
      </p:pic>
    </p:spTree>
    <p:extLst>
      <p:ext uri="{BB962C8B-B14F-4D97-AF65-F5344CB8AC3E}">
        <p14:creationId xmlns:p14="http://schemas.microsoft.com/office/powerpoint/2010/main" val="20406145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a:off x="1980740" y="233836"/>
            <a:ext cx="6368090" cy="1184852"/>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endParaRPr lang="fr-FR" sz="1633" spc="-1" dirty="0">
              <a:solidFill>
                <a:srgbClr val="000000"/>
              </a:solidFill>
              <a:uFill>
                <a:solidFill>
                  <a:srgbClr val="FFFFFF"/>
                </a:solidFill>
              </a:uFill>
              <a:latin typeface="Arial"/>
            </a:endParaRPr>
          </a:p>
        </p:txBody>
      </p:sp>
      <p:sp>
        <p:nvSpPr>
          <p:cNvPr id="120" name="CustomShape 2"/>
          <p:cNvSpPr/>
          <p:nvPr/>
        </p:nvSpPr>
        <p:spPr>
          <a:xfrm>
            <a:off x="1980740" y="2031689"/>
            <a:ext cx="8425578" cy="397715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50000"/>
              </a:lnSpc>
              <a:buClr>
                <a:srgbClr val="000000"/>
              </a:buClr>
              <a:buSzPct val="45000"/>
            </a:pPr>
            <a:r>
              <a:rPr lang="fr-FR" sz="2903" b="1" spc="-1" dirty="0">
                <a:solidFill>
                  <a:srgbClr val="000000"/>
                </a:solidFill>
                <a:uFill>
                  <a:solidFill>
                    <a:srgbClr val="FFFFFF"/>
                  </a:solidFill>
                </a:uFill>
                <a:latin typeface="Arial"/>
              </a:rPr>
              <a:t>4- Sensibiliser la communauté universitaire</a:t>
            </a:r>
            <a:endParaRPr lang="fr-FR" sz="1633" spc="-1" dirty="0">
              <a:solidFill>
                <a:srgbClr val="000000"/>
              </a:solidFill>
              <a:uFill>
                <a:solidFill>
                  <a:srgbClr val="FFFFFF"/>
                </a:solidFill>
              </a:uFill>
              <a:latin typeface="Arial"/>
            </a:endParaRPr>
          </a:p>
        </p:txBody>
      </p:sp>
      <p:pic>
        <p:nvPicPr>
          <p:cNvPr id="121" name="Image 120"/>
          <p:cNvPicPr/>
          <p:nvPr/>
        </p:nvPicPr>
        <p:blipFill>
          <a:blip r:embed="rId2"/>
          <a:stretch/>
        </p:blipFill>
        <p:spPr>
          <a:xfrm>
            <a:off x="8976201" y="202483"/>
            <a:ext cx="1430118" cy="1430118"/>
          </a:xfrm>
          <a:prstGeom prst="rect">
            <a:avLst/>
          </a:prstGeom>
          <a:ln>
            <a:noFill/>
          </a:ln>
        </p:spPr>
      </p:pic>
    </p:spTree>
    <p:extLst>
      <p:ext uri="{BB962C8B-B14F-4D97-AF65-F5344CB8AC3E}">
        <p14:creationId xmlns:p14="http://schemas.microsoft.com/office/powerpoint/2010/main" val="343081313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a:off x="1980740" y="233836"/>
            <a:ext cx="6368090" cy="1184852"/>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endParaRPr lang="fr-FR" sz="1633" spc="-1" dirty="0">
              <a:solidFill>
                <a:srgbClr val="000000"/>
              </a:solidFill>
              <a:uFill>
                <a:solidFill>
                  <a:srgbClr val="FFFFFF"/>
                </a:solidFill>
              </a:uFill>
              <a:latin typeface="Arial"/>
            </a:endParaRPr>
          </a:p>
        </p:txBody>
      </p:sp>
      <p:sp>
        <p:nvSpPr>
          <p:cNvPr id="120" name="CustomShape 2"/>
          <p:cNvSpPr/>
          <p:nvPr/>
        </p:nvSpPr>
        <p:spPr>
          <a:xfrm>
            <a:off x="1980740" y="2031689"/>
            <a:ext cx="8425578" cy="397715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50000"/>
              </a:lnSpc>
              <a:buClr>
                <a:srgbClr val="000000"/>
              </a:buClr>
              <a:buSzPct val="45000"/>
            </a:pPr>
            <a:r>
              <a:rPr lang="fr-FR" sz="2903" b="1" spc="-1" dirty="0">
                <a:solidFill>
                  <a:srgbClr val="000000"/>
                </a:solidFill>
                <a:uFill>
                  <a:solidFill>
                    <a:srgbClr val="FFFFFF"/>
                  </a:solidFill>
                </a:uFill>
                <a:latin typeface="Arial"/>
              </a:rPr>
              <a:t>5- Lutter contre les discriminations </a:t>
            </a:r>
            <a:endParaRPr lang="fr-FR" sz="1633" spc="-1" dirty="0">
              <a:solidFill>
                <a:srgbClr val="000000"/>
              </a:solidFill>
              <a:uFill>
                <a:solidFill>
                  <a:srgbClr val="FFFFFF"/>
                </a:solidFill>
              </a:uFill>
              <a:latin typeface="Arial"/>
            </a:endParaRPr>
          </a:p>
        </p:txBody>
      </p:sp>
      <p:pic>
        <p:nvPicPr>
          <p:cNvPr id="121" name="Image 120"/>
          <p:cNvPicPr/>
          <p:nvPr/>
        </p:nvPicPr>
        <p:blipFill>
          <a:blip r:embed="rId2"/>
          <a:stretch/>
        </p:blipFill>
        <p:spPr>
          <a:xfrm>
            <a:off x="8976201" y="202483"/>
            <a:ext cx="1430118" cy="1430118"/>
          </a:xfrm>
          <a:prstGeom prst="rect">
            <a:avLst/>
          </a:prstGeom>
          <a:ln>
            <a:noFill/>
          </a:ln>
        </p:spPr>
      </p:pic>
    </p:spTree>
    <p:extLst>
      <p:ext uri="{BB962C8B-B14F-4D97-AF65-F5344CB8AC3E}">
        <p14:creationId xmlns:p14="http://schemas.microsoft.com/office/powerpoint/2010/main" val="7926841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a:off x="1980740" y="233836"/>
            <a:ext cx="6368090" cy="1184852"/>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endParaRPr lang="fr-FR" sz="1633" spc="-1" dirty="0">
              <a:solidFill>
                <a:srgbClr val="000000"/>
              </a:solidFill>
              <a:uFill>
                <a:solidFill>
                  <a:srgbClr val="FFFFFF"/>
                </a:solidFill>
              </a:uFill>
              <a:latin typeface="Arial"/>
            </a:endParaRPr>
          </a:p>
        </p:txBody>
      </p:sp>
      <p:sp>
        <p:nvSpPr>
          <p:cNvPr id="120" name="CustomShape 2"/>
          <p:cNvSpPr/>
          <p:nvPr/>
        </p:nvSpPr>
        <p:spPr>
          <a:xfrm>
            <a:off x="1980740" y="2031689"/>
            <a:ext cx="8425578" cy="397715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50000"/>
              </a:lnSpc>
              <a:buClr>
                <a:srgbClr val="000000"/>
              </a:buClr>
              <a:buSzPct val="45000"/>
            </a:pPr>
            <a:r>
              <a:rPr lang="fr-FR" sz="2903" b="1" spc="-1" dirty="0">
                <a:solidFill>
                  <a:srgbClr val="000000"/>
                </a:solidFill>
                <a:uFill>
                  <a:solidFill>
                    <a:srgbClr val="FFFFFF"/>
                  </a:solidFill>
                </a:uFill>
                <a:latin typeface="Arial"/>
              </a:rPr>
              <a:t>6- Soutenir la recherche sur le genre</a:t>
            </a:r>
            <a:endParaRPr lang="fr-FR" sz="1633" spc="-1" dirty="0">
              <a:solidFill>
                <a:srgbClr val="000000"/>
              </a:solidFill>
              <a:uFill>
                <a:solidFill>
                  <a:srgbClr val="FFFFFF"/>
                </a:solidFill>
              </a:uFill>
              <a:latin typeface="Arial"/>
            </a:endParaRPr>
          </a:p>
        </p:txBody>
      </p:sp>
      <p:pic>
        <p:nvPicPr>
          <p:cNvPr id="121" name="Image 120"/>
          <p:cNvPicPr/>
          <p:nvPr/>
        </p:nvPicPr>
        <p:blipFill>
          <a:blip r:embed="rId2"/>
          <a:stretch/>
        </p:blipFill>
        <p:spPr>
          <a:xfrm>
            <a:off x="8976201" y="202483"/>
            <a:ext cx="1430118" cy="1430118"/>
          </a:xfrm>
          <a:prstGeom prst="rect">
            <a:avLst/>
          </a:prstGeom>
          <a:ln>
            <a:noFill/>
          </a:ln>
        </p:spPr>
      </p:pic>
    </p:spTree>
    <p:extLst>
      <p:ext uri="{BB962C8B-B14F-4D97-AF65-F5344CB8AC3E}">
        <p14:creationId xmlns:p14="http://schemas.microsoft.com/office/powerpoint/2010/main" val="15596918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F32C5C02-0C96-AE49-A1DB-D667067B90C4}"/>
              </a:ext>
            </a:extLst>
          </p:cNvPr>
          <p:cNvGraphicFramePr>
            <a:graphicFrameLocks noGrp="1"/>
          </p:cNvGraphicFramePr>
          <p:nvPr>
            <p:extLst>
              <p:ext uri="{D42A27DB-BD31-4B8C-83A1-F6EECF244321}">
                <p14:modId xmlns:p14="http://schemas.microsoft.com/office/powerpoint/2010/main" val="2845620271"/>
              </p:ext>
            </p:extLst>
          </p:nvPr>
        </p:nvGraphicFramePr>
        <p:xfrm>
          <a:off x="1709641" y="265106"/>
          <a:ext cx="2753069" cy="1142102"/>
        </p:xfrm>
        <a:graphic>
          <a:graphicData uri="http://schemas.openxmlformats.org/drawingml/2006/table">
            <a:tbl>
              <a:tblPr>
                <a:tableStyleId>{5C22544A-7EE6-4342-B048-85BDC9FD1C3A}</a:tableStyleId>
              </a:tblPr>
              <a:tblGrid>
                <a:gridCol w="2753069">
                  <a:extLst>
                    <a:ext uri="{9D8B030D-6E8A-4147-A177-3AD203B41FA5}">
                      <a16:colId xmlns:a16="http://schemas.microsoft.com/office/drawing/2014/main" val="1223037437"/>
                    </a:ext>
                  </a:extLst>
                </a:gridCol>
              </a:tblGrid>
              <a:tr h="1142102">
                <a:tc>
                  <a:txBody>
                    <a:bodyPr/>
                    <a:lstStyle/>
                    <a:p>
                      <a:pPr algn="ctr" fontAlgn="ctr"/>
                      <a:r>
                        <a:rPr lang="fr-FR" sz="1500" u="none" strike="noStrike" dirty="0">
                          <a:effectLst/>
                        </a:rPr>
                        <a:t>Référentiel de PLAN D'ACTIONS RELATIF A </a:t>
                      </a:r>
                    </a:p>
                    <a:p>
                      <a:pPr algn="ctr" fontAlgn="ctr"/>
                      <a:r>
                        <a:rPr lang="fr-FR" sz="1500" u="none" strike="noStrike" dirty="0">
                          <a:effectLst/>
                        </a:rPr>
                        <a:t>L’ EGALITE PROFESSIONNELLE FEMMES HOMMES</a:t>
                      </a:r>
                      <a:endParaRPr lang="fr-FR" sz="1500" b="1" i="0" u="none" strike="noStrike" dirty="0">
                        <a:solidFill>
                          <a:srgbClr val="000000"/>
                        </a:solidFill>
                        <a:effectLst/>
                        <a:latin typeface="Comic Sans MS" panose="030F0902030302020204" pitchFamily="66" charset="0"/>
                      </a:endParaRPr>
                    </a:p>
                  </a:txBody>
                  <a:tcPr marL="8641" marR="8641" marT="8641" marB="0" anchor="ctr"/>
                </a:tc>
                <a:extLst>
                  <a:ext uri="{0D108BD9-81ED-4DB2-BD59-A6C34878D82A}">
                    <a16:rowId xmlns:a16="http://schemas.microsoft.com/office/drawing/2014/main" val="72510544"/>
                  </a:ext>
                </a:extLst>
              </a:tr>
            </a:tbl>
          </a:graphicData>
        </a:graphic>
      </p:graphicFrame>
      <p:pic>
        <p:nvPicPr>
          <p:cNvPr id="6" name="Image 5">
            <a:extLst>
              <a:ext uri="{FF2B5EF4-FFF2-40B4-BE49-F238E27FC236}">
                <a16:creationId xmlns:a16="http://schemas.microsoft.com/office/drawing/2014/main" id="{4182BB18-D5BC-654E-8AE9-2008C1162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561" y="265106"/>
            <a:ext cx="4984292" cy="5513873"/>
          </a:xfrm>
          <a:prstGeom prst="rect">
            <a:avLst/>
          </a:prstGeom>
        </p:spPr>
      </p:pic>
    </p:spTree>
    <p:extLst>
      <p:ext uri="{BB962C8B-B14F-4D97-AF65-F5344CB8AC3E}">
        <p14:creationId xmlns:p14="http://schemas.microsoft.com/office/powerpoint/2010/main" val="16004739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1023</Words>
  <Application>Microsoft Macintosh PowerPoint</Application>
  <PresentationFormat>Grand écran</PresentationFormat>
  <Paragraphs>108</Paragraphs>
  <Slides>21</Slides>
  <Notes>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21</vt:i4>
      </vt:variant>
    </vt:vector>
  </HeadingPairs>
  <TitlesOfParts>
    <vt:vector size="28" baseType="lpstr">
      <vt:lpstr>Arial</vt:lpstr>
      <vt:lpstr>Calibri</vt:lpstr>
      <vt:lpstr>Calibri Light</vt:lpstr>
      <vt:lpstr>Comic Sans MS</vt:lpstr>
      <vt:lpstr>DejaVu Sans</vt:lpstr>
      <vt:lpstr>Mangal</vt:lpstr>
      <vt:lpstr>Thème Office</vt:lpstr>
      <vt:lpstr>Présentation PowerPoint</vt:lpstr>
      <vt:lpstr>LA CPED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Etat des lieux à l’Université de Savoie  Mont Blanc- Bilan social 2011-</vt:lpstr>
      <vt:lpstr>Etat des lieux à l’Université de Savoie  Mont Blanc- Bilan social 2022</vt:lpstr>
      <vt:lpstr>Présentation PowerPoint</vt:lpstr>
      <vt:lpstr>Les actions de la CPED </vt:lpstr>
      <vt:lpstr>Présentation PowerPoint</vt:lpstr>
      <vt:lpstr>Diversité des actions égalité  </vt:lpstr>
      <vt:lpstr> Quelques exemples en STAPS </vt:lpstr>
      <vt:lpstr> Quelques exemples en STAPS  </vt:lpstr>
      <vt:lpstr>Les résistances </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fabienne Gillonnier</dc:creator>
  <cp:lastModifiedBy>fabienne Gillonnier</cp:lastModifiedBy>
  <cp:revision>11</cp:revision>
  <dcterms:created xsi:type="dcterms:W3CDTF">2023-10-26T15:57:22Z</dcterms:created>
  <dcterms:modified xsi:type="dcterms:W3CDTF">2023-10-26T19:25:33Z</dcterms:modified>
</cp:coreProperties>
</file>