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51" r:id="rId2"/>
    <p:sldId id="352" r:id="rId3"/>
    <p:sldId id="353" r:id="rId4"/>
    <p:sldId id="354" r:id="rId5"/>
    <p:sldId id="357" r:id="rId6"/>
    <p:sldId id="355" r:id="rId7"/>
    <p:sldId id="265" r:id="rId8"/>
    <p:sldId id="372" r:id="rId9"/>
    <p:sldId id="356" r:id="rId10"/>
    <p:sldId id="358" r:id="rId11"/>
    <p:sldId id="360" r:id="rId12"/>
    <p:sldId id="361" r:id="rId13"/>
    <p:sldId id="362" r:id="rId14"/>
    <p:sldId id="368" r:id="rId15"/>
    <p:sldId id="369" r:id="rId16"/>
    <p:sldId id="363" r:id="rId17"/>
    <p:sldId id="267" r:id="rId18"/>
    <p:sldId id="268" r:id="rId19"/>
    <p:sldId id="269" r:id="rId20"/>
    <p:sldId id="270" r:id="rId21"/>
    <p:sldId id="274" r:id="rId22"/>
    <p:sldId id="373" r:id="rId23"/>
    <p:sldId id="278" r:id="rId24"/>
    <p:sldId id="279" r:id="rId25"/>
    <p:sldId id="280" r:id="rId26"/>
    <p:sldId id="366" r:id="rId27"/>
    <p:sldId id="367" r:id="rId28"/>
    <p:sldId id="364" r:id="rId29"/>
  </p:sldIdLst>
  <p:sldSz cx="9144000" cy="6858000" type="screen4x3"/>
  <p:notesSz cx="7104063" cy="1023461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66AD"/>
    <a:srgbClr val="99FF99"/>
    <a:srgbClr val="01A455"/>
    <a:srgbClr val="DF2938"/>
    <a:srgbClr val="FEF200"/>
    <a:srgbClr val="99CCFF"/>
    <a:srgbClr val="F6DF00"/>
    <a:srgbClr val="66FF99"/>
    <a:srgbClr val="FFFF99"/>
    <a:srgbClr val="F5F8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0" autoAdjust="0"/>
    <p:restoredTop sz="93969" autoAdjust="0"/>
  </p:normalViewPr>
  <p:slideViewPr>
    <p:cSldViewPr snapToGrid="0" snapToObjects="1">
      <p:cViewPr>
        <p:scale>
          <a:sx n="66" d="100"/>
          <a:sy n="66" d="100"/>
        </p:scale>
        <p:origin x="768" y="47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DDB4BA84-39D1-6645-A3EE-70422356003F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0C133C9-9BD2-184A-9F7A-1841E4A9C0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984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DC014D5-DE7B-8A40-AFF0-5A2F7992CC59}" type="datetimeFigureOut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795A0073-A99A-9146-9AF8-A51FBC6D832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188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9708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97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9960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43124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9157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856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4188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6">
            <a:extLst>
              <a:ext uri="{FF2B5EF4-FFF2-40B4-BE49-F238E27FC236}">
                <a16:creationId xmlns:a16="http://schemas.microsoft.com/office/drawing/2014/main" id="{749B99D2-9F6C-459A-8F03-BE2914DA7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4403E01F-A4D3-4A3E-8830-04B94C17891B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93216FD-D1FA-4A4C-96AF-8AD8064F8C6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3316" name="Espace réservé des notes 2">
            <a:extLst>
              <a:ext uri="{FF2B5EF4-FFF2-40B4-BE49-F238E27FC236}">
                <a16:creationId xmlns:a16="http://schemas.microsoft.com/office/drawing/2014/main" id="{708FB5FD-110D-40CC-A1B6-9B717423396E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6">
            <a:extLst>
              <a:ext uri="{FF2B5EF4-FFF2-40B4-BE49-F238E27FC236}">
                <a16:creationId xmlns:a16="http://schemas.microsoft.com/office/drawing/2014/main" id="{3518F38F-4E7F-4A51-B9CF-BDB46350F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E9C9EA3F-46FD-4B9C-B724-7C0C600248C8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B1BED08-D67B-4687-A195-BEBF7B660F9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5364" name="Espace réservé des notes 2">
            <a:extLst>
              <a:ext uri="{FF2B5EF4-FFF2-40B4-BE49-F238E27FC236}">
                <a16:creationId xmlns:a16="http://schemas.microsoft.com/office/drawing/2014/main" id="{D4D249BC-1F0D-4EFC-8166-85B819A15F5F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ce réservé du numéro de diapositive 6">
            <a:extLst>
              <a:ext uri="{FF2B5EF4-FFF2-40B4-BE49-F238E27FC236}">
                <a16:creationId xmlns:a16="http://schemas.microsoft.com/office/drawing/2014/main" id="{12CC6FFB-116B-4457-9680-18B35FF9031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1C186F5D-970A-4B99-8D90-FF30AB27506F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19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4B6B4E3-4D42-489B-A504-6B4D8E9554C2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7412" name="Espace réservé des notes 2">
            <a:extLst>
              <a:ext uri="{FF2B5EF4-FFF2-40B4-BE49-F238E27FC236}">
                <a16:creationId xmlns:a16="http://schemas.microsoft.com/office/drawing/2014/main" id="{CDBC1CF7-22AA-4B5F-ADFD-229A52E04F2B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223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ce réservé du numéro de diapositive 6">
            <a:extLst>
              <a:ext uri="{FF2B5EF4-FFF2-40B4-BE49-F238E27FC236}">
                <a16:creationId xmlns:a16="http://schemas.microsoft.com/office/drawing/2014/main" id="{B861422F-8CB8-4DBD-A6A9-2B0551A8AF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8A5CC0FD-3D75-47D7-81E8-CD326D63B196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20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7F7ADD8-8716-424B-BF9B-CD361A31E7C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9460" name="Espace réservé des notes 2">
            <a:extLst>
              <a:ext uri="{FF2B5EF4-FFF2-40B4-BE49-F238E27FC236}">
                <a16:creationId xmlns:a16="http://schemas.microsoft.com/office/drawing/2014/main" id="{3DC06D51-4FD2-4C73-9036-F09F226620A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6">
            <a:extLst>
              <a:ext uri="{FF2B5EF4-FFF2-40B4-BE49-F238E27FC236}">
                <a16:creationId xmlns:a16="http://schemas.microsoft.com/office/drawing/2014/main" id="{DBFD6CCF-3719-4CA9-B6AB-27FDE4C936A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BB9C0E5F-9BC0-45FA-99E9-ABB4E68C2B71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AFF395E-A2F7-47E1-A190-CFF3EFE179E6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27652" name="Espace réservé des notes 2">
            <a:extLst>
              <a:ext uri="{FF2B5EF4-FFF2-40B4-BE49-F238E27FC236}">
                <a16:creationId xmlns:a16="http://schemas.microsoft.com/office/drawing/2014/main" id="{EF95A7FA-0892-405F-9B7F-9F442821A9E1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Espace réservé du numéro de diapositive 6">
            <a:extLst>
              <a:ext uri="{FF2B5EF4-FFF2-40B4-BE49-F238E27FC236}">
                <a16:creationId xmlns:a16="http://schemas.microsoft.com/office/drawing/2014/main" id="{F218BBCD-7572-4EE6-9AF1-4DE1153693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B882EECA-DAC4-4EF9-8D15-E7C87166A91C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22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6501BEF-08FF-4AF5-BB71-6928CE9B69F7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3796" name="Espace réservé des notes 2">
            <a:extLst>
              <a:ext uri="{FF2B5EF4-FFF2-40B4-BE49-F238E27FC236}">
                <a16:creationId xmlns:a16="http://schemas.microsoft.com/office/drawing/2014/main" id="{2FEE9B2C-51B1-43E0-A988-EE4371E2A018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ce réservé du numéro de diapositive 6">
            <a:extLst>
              <a:ext uri="{FF2B5EF4-FFF2-40B4-BE49-F238E27FC236}">
                <a16:creationId xmlns:a16="http://schemas.microsoft.com/office/drawing/2014/main" id="{80F279F8-61DF-459C-9E5D-95D3A7132E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3BD978F2-C790-4867-96C8-70512588207A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23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A66C3CD-010E-462E-8B49-5A7566A6924C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5844" name="Espace réservé des notes 2">
            <a:extLst>
              <a:ext uri="{FF2B5EF4-FFF2-40B4-BE49-F238E27FC236}">
                <a16:creationId xmlns:a16="http://schemas.microsoft.com/office/drawing/2014/main" id="{0A79E892-62B0-42F7-B89D-0F421FC92045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ce réservé du numéro de diapositive 6">
            <a:extLst>
              <a:ext uri="{FF2B5EF4-FFF2-40B4-BE49-F238E27FC236}">
                <a16:creationId xmlns:a16="http://schemas.microsoft.com/office/drawing/2014/main" id="{38247E37-8B5D-4CA9-9F6E-7E10C038F4C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87E5B28D-CF98-406F-8CF9-0BA61DB8CED1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86610B5-04D3-4372-87AB-D1C3C14B9194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7892" name="Espace réservé des notes 2">
            <a:extLst>
              <a:ext uri="{FF2B5EF4-FFF2-40B4-BE49-F238E27FC236}">
                <a16:creationId xmlns:a16="http://schemas.microsoft.com/office/drawing/2014/main" id="{7CCC36D9-2F9A-40AB-B8E4-F128CDA08647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Espace réservé du numéro de diapositive 6">
            <a:extLst>
              <a:ext uri="{FF2B5EF4-FFF2-40B4-BE49-F238E27FC236}">
                <a16:creationId xmlns:a16="http://schemas.microsoft.com/office/drawing/2014/main" id="{102BED7A-5649-4670-93A6-2CD5EFA08C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2F60E9F3-565A-4679-AA4D-865842729600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25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2A9BB5C-8FBF-4116-8580-6676D9725DBE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39940" name="Espace réservé des notes 2">
            <a:extLst>
              <a:ext uri="{FF2B5EF4-FFF2-40B4-BE49-F238E27FC236}">
                <a16:creationId xmlns:a16="http://schemas.microsoft.com/office/drawing/2014/main" id="{E1807F8F-695A-433C-AD3E-447D0E10B96D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8003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66986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849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6842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05284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1479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116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Espace réservé du numéro de diapositive 6">
            <a:extLst>
              <a:ext uri="{FF2B5EF4-FFF2-40B4-BE49-F238E27FC236}">
                <a16:creationId xmlns:a16="http://schemas.microsoft.com/office/drawing/2014/main" id="{C6863CFB-2AF8-4757-85FE-9FC41542A6D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</a:pPr>
            <a:fld id="{92362E44-7186-4780-B33C-498C528A3C64}" type="slidenum">
              <a:rPr lang="fr-FR" altLang="fr-FR" sz="1400">
                <a:latin typeface="Times New Roman" panose="02020603050405020304" pitchFamily="18" charset="0"/>
                <a:ea typeface="Lucida Sans Unicode" panose="020B0602030504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fr-FR" altLang="fr-FR" sz="1400">
              <a:latin typeface="Times New Roman" panose="02020603050405020304" pitchFamily="18" charset="0"/>
              <a:ea typeface="Lucida Sans Unicode" panose="020B0602030504020204" pitchFamily="34" charset="0"/>
            </a:endParaRPr>
          </a:p>
        </p:txBody>
      </p:sp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A71610D-ED4C-4EDD-82C5-3915DBA7E89B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1268" name="Espace réservé des notes 2">
            <a:extLst>
              <a:ext uri="{FF2B5EF4-FFF2-40B4-BE49-F238E27FC236}">
                <a16:creationId xmlns:a16="http://schemas.microsoft.com/office/drawing/2014/main" id="{2E5F6A7B-2ED3-43F9-89F8-9D055691D946}"/>
              </a:ext>
            </a:extLst>
          </p:cNvPr>
          <p:cNvSpPr txBox="1">
            <a:spLocks noGrp="1" noChangeArrowheads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altLang="fr-FR">
              <a:solidFill>
                <a:srgbClr val="000000"/>
              </a:solidFill>
              <a:latin typeface="Arial" panose="020B0604020202020204" pitchFamily="34" charset="0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7447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5A0073-A99A-9146-9AF8-A51FBC6D832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849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175D-86EC-8C4B-B692-D5EC3F385DEB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832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A9FDB-1375-3049-9D6C-F1545832D0D7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189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CA7036-3E84-CD46-BBE3-E57107C2779B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458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D455-7351-7947-B344-A9DC9504DA43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8575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2BD9-EBB6-0A46-9807-EAE33789CE06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363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1D4D6-E6CE-5C42-AC16-95F77E883BA1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6301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CFBF4-4E25-6D44-A9F3-DAB2C41DCFD5}" type="datetime1">
              <a:rPr lang="fr-FR" smtClean="0"/>
              <a:t>01/02/2023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6297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97BDF-4E22-B043-856A-9D06F05BD12C}" type="datetime1">
              <a:rPr lang="fr-FR" smtClean="0"/>
              <a:t>01/02/2023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785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FDD7E-8B81-DE47-9D7B-3FE4E9C616DC}" type="datetime1">
              <a:rPr lang="fr-FR" smtClean="0"/>
              <a:t>01/02/2023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8704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2C774-EAFE-A547-A24B-95FCDF554830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80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94B01-E1D2-3245-B452-8D82740C3C93}" type="datetime1">
              <a:rPr lang="fr-FR" smtClean="0"/>
              <a:t>01/02/2023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SNUipp-FSU septembre 2013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9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B9C4C-17BF-C247-B4A4-53A45A072EC2}" type="datetime1">
              <a:rPr lang="fr-FR" smtClean="0"/>
              <a:t>01/02/2023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SNUipp-FSU septembre 2013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91BB7-A72E-BD4F-891D-483582F898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02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F833083-6DD0-82A4-AD3A-87528DE75EA0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Google Shape;89;p1">
            <a:extLst>
              <a:ext uri="{FF2B5EF4-FFF2-40B4-BE49-F238E27FC236}">
                <a16:creationId xmlns:a16="http://schemas.microsoft.com/office/drawing/2014/main" id="{8D79FD60-8D9C-23ED-A69D-C77F21CF4775}"/>
              </a:ext>
            </a:extLst>
          </p:cNvPr>
          <p:cNvSpPr/>
          <p:nvPr/>
        </p:nvSpPr>
        <p:spPr>
          <a:xfrm>
            <a:off x="374144" y="413210"/>
            <a:ext cx="8279999" cy="911436"/>
          </a:xfrm>
          <a:prstGeom prst="rect">
            <a:avLst/>
          </a:prstGeom>
          <a:solidFill>
            <a:srgbClr val="DF293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i="0" u="none" strike="noStrike" cap="none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Contre-réforme des retraites :</a:t>
            </a:r>
            <a:endParaRPr dirty="0"/>
          </a:p>
        </p:txBody>
      </p:sp>
      <p:sp>
        <p:nvSpPr>
          <p:cNvPr id="4" name="Google Shape;90;p1">
            <a:extLst>
              <a:ext uri="{FF2B5EF4-FFF2-40B4-BE49-F238E27FC236}">
                <a16:creationId xmlns:a16="http://schemas.microsoft.com/office/drawing/2014/main" id="{FDE3A79F-561B-1EBB-F103-E8B80F111982}"/>
              </a:ext>
            </a:extLst>
          </p:cNvPr>
          <p:cNvSpPr/>
          <p:nvPr/>
        </p:nvSpPr>
        <p:spPr>
          <a:xfrm>
            <a:off x="357520" y="1555821"/>
            <a:ext cx="4841802" cy="911436"/>
          </a:xfrm>
          <a:prstGeom prst="rect">
            <a:avLst/>
          </a:prstGeom>
          <a:solidFill>
            <a:srgbClr val="01A45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Inutile et injuste !</a:t>
            </a:r>
            <a:endParaRPr sz="6000" cap="small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2" name="Google Shape;91;p1">
            <a:extLst>
              <a:ext uri="{FF2B5EF4-FFF2-40B4-BE49-F238E27FC236}">
                <a16:creationId xmlns:a16="http://schemas.microsoft.com/office/drawing/2014/main" id="{713B890A-97D9-717E-C454-7D36A8DD4CED}"/>
              </a:ext>
            </a:extLst>
          </p:cNvPr>
          <p:cNvSpPr/>
          <p:nvPr/>
        </p:nvSpPr>
        <p:spPr>
          <a:xfrm>
            <a:off x="357519" y="2695384"/>
            <a:ext cx="6085811" cy="926324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Quelles alternatives ?</a:t>
            </a:r>
            <a:endParaRPr dirty="0"/>
          </a:p>
        </p:txBody>
      </p:sp>
      <p:pic>
        <p:nvPicPr>
          <p:cNvPr id="14" name="Google Shape;93;p1">
            <a:extLst>
              <a:ext uri="{FF2B5EF4-FFF2-40B4-BE49-F238E27FC236}">
                <a16:creationId xmlns:a16="http://schemas.microsoft.com/office/drawing/2014/main" id="{74F64D54-CF37-78F6-C0A0-D0AB7D919D5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6537" y="5230431"/>
            <a:ext cx="3335524" cy="1399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2188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18296" y="107446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Impact pour les catégories actives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8" y="980842"/>
            <a:ext cx="603679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au 11">
            <a:extLst>
              <a:ext uri="{FF2B5EF4-FFF2-40B4-BE49-F238E27FC236}">
                <a16:creationId xmlns:a16="http://schemas.microsoft.com/office/drawing/2014/main" id="{F7E06743-C563-72B4-2B61-044C10890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606899"/>
              </p:ext>
            </p:extLst>
          </p:nvPr>
        </p:nvGraphicFramePr>
        <p:xfrm>
          <a:off x="1189729" y="1271987"/>
          <a:ext cx="6761411" cy="44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449">
                  <a:extLst>
                    <a:ext uri="{9D8B030D-6E8A-4147-A177-3AD203B41FA5}">
                      <a16:colId xmlns:a16="http://schemas.microsoft.com/office/drawing/2014/main" val="1712186662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313055377"/>
                    </a:ext>
                  </a:extLst>
                </a:gridCol>
                <a:gridCol w="2907194">
                  <a:extLst>
                    <a:ext uri="{9D8B030D-6E8A-4147-A177-3AD203B41FA5}">
                      <a16:colId xmlns:a16="http://schemas.microsoft.com/office/drawing/2014/main" val="228238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Générations</a:t>
                      </a:r>
                    </a:p>
                  </a:txBody>
                  <a:tcPr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Report âge légal</a:t>
                      </a:r>
                    </a:p>
                  </a:txBody>
                  <a:tcPr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Evolution durée d’assurance</a:t>
                      </a:r>
                    </a:p>
                  </a:txBody>
                  <a:tcPr anchor="ctr">
                    <a:solidFill>
                      <a:srgbClr val="01A45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1966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57 ans et 3 mois*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6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1967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57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(inchangé)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45328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1968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57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170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57465"/>
                  </a:ext>
                </a:extLst>
              </a:tr>
              <a:tr h="162139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1969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(+ 4)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171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01845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1970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et 3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(+ 5)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97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1971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(+ 6)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3729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1972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58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(+ 7)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1973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7504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1974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6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1975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13780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1976 et suivantes</a:t>
                      </a: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b="0" dirty="0">
                          <a:effectLst/>
                          <a:latin typeface="+mn-lt"/>
                        </a:rPr>
                        <a:t>59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2400" b="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(inchangé)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3920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02EB4025-9483-2698-5770-D31E3F66947A}"/>
              </a:ext>
            </a:extLst>
          </p:cNvPr>
          <p:cNvSpPr txBox="1"/>
          <p:nvPr/>
        </p:nvSpPr>
        <p:spPr>
          <a:xfrm>
            <a:off x="1905200" y="5962295"/>
            <a:ext cx="5311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FF0000"/>
                </a:solidFill>
              </a:rPr>
              <a:t>En rouge, le nombre de trimestres obligatoires si la contre-réforme s’applique.</a:t>
            </a:r>
          </a:p>
          <a:p>
            <a:pPr algn="ctr"/>
            <a:r>
              <a:rPr lang="fr-FR" sz="1200" dirty="0"/>
              <a:t>* 1966 : pour celles et ceux qui sont </a:t>
            </a:r>
            <a:r>
              <a:rPr lang="fr-FR" sz="1200" dirty="0" err="1"/>
              <a:t>né·es</a:t>
            </a:r>
            <a:r>
              <a:rPr lang="fr-FR" sz="1200" dirty="0"/>
              <a:t> entre le 1er septembre et le 31 décembre 1966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7F9BD5D-D627-81C6-268B-9B1F07082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4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2EF9373-C3DB-5F35-691C-F270DFBF5F3A}"/>
              </a:ext>
            </a:extLst>
          </p:cNvPr>
          <p:cNvSpPr>
            <a:spLocks/>
          </p:cNvSpPr>
          <p:nvPr/>
        </p:nvSpPr>
        <p:spPr>
          <a:xfrm>
            <a:off x="118296" y="107446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855765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Pénibilité, dégradation des conditions de travail ?</a:t>
            </a:r>
            <a:endParaRPr sz="1600"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7982798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DF62FEE-B980-EE95-6DFD-CDE063E4FB92}"/>
              </a:ext>
            </a:extLst>
          </p:cNvPr>
          <p:cNvSpPr txBox="1"/>
          <p:nvPr/>
        </p:nvSpPr>
        <p:spPr>
          <a:xfrm>
            <a:off x="415767" y="2760760"/>
            <a:ext cx="7982797" cy="1754326"/>
          </a:xfrm>
          <a:prstGeom prst="rect">
            <a:avLst/>
          </a:prstGeom>
          <a:solidFill>
            <a:schemeClr val="bg1"/>
          </a:solidFill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01A455"/>
                </a:solidFill>
              </a:rPr>
              <a:t>Catégories actives: seules quelques professions (policiers, surveillants pénitentiaires, aides soignants dans la FPH) bénéficient de la catégorie active qui permet 5 ou 10 ans de départ anticipé. Mais de nombreux métiers ont été sortis de cette catégorie</a:t>
            </a:r>
          </a:p>
          <a:p>
            <a:r>
              <a:rPr lang="fr-FR" b="1" dirty="0">
                <a:solidFill>
                  <a:srgbClr val="01A455"/>
                </a:solidFill>
              </a:rPr>
              <a:t>Exemple avant 1989,</a:t>
            </a:r>
            <a:r>
              <a:rPr lang="fr-FR" dirty="0"/>
              <a:t> le métier d’enseignant du 1</a:t>
            </a:r>
            <a:r>
              <a:rPr lang="fr-FR" baseline="30000" dirty="0"/>
              <a:t>er</a:t>
            </a:r>
            <a:r>
              <a:rPr lang="fr-FR" dirty="0"/>
              <a:t> degré : un métier « </a:t>
            </a:r>
            <a:r>
              <a:rPr lang="fr-FR" i="1" dirty="0"/>
              <a:t>présentant un risque particulier ou des fatigues exceptionnelles</a:t>
            </a:r>
            <a:r>
              <a:rPr lang="fr-FR" dirty="0"/>
              <a:t> », plus rien aujourd’hui.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1174C52-FBCC-67E8-870E-3D30AA10F169}"/>
              </a:ext>
            </a:extLst>
          </p:cNvPr>
          <p:cNvSpPr txBox="1"/>
          <p:nvPr/>
        </p:nvSpPr>
        <p:spPr>
          <a:xfrm>
            <a:off x="415767" y="4841820"/>
            <a:ext cx="6576704" cy="1477328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chemeClr val="accent1"/>
                </a:solidFill>
              </a:rPr>
              <a:t>Aucun prise en compte de l’usure professionnelle et pourtant…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Troubles de l’audition et de la voix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Troubles </a:t>
            </a:r>
            <a:r>
              <a:rPr lang="fr-FR" dirty="0" err="1"/>
              <a:t>musculo-squelettiques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Burn-out, troubles </a:t>
            </a:r>
            <a:r>
              <a:rPr lang="fr-FR" dirty="0" err="1"/>
              <a:t>anxio-dépressifs</a:t>
            </a:r>
            <a:r>
              <a:rPr lang="fr-FR" dirty="0"/>
              <a:t> et risques psycho-sociaux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Usure, épuisement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E37E851-9E2D-C0E9-2650-82A59E751CAF}"/>
              </a:ext>
            </a:extLst>
          </p:cNvPr>
          <p:cNvSpPr txBox="1"/>
          <p:nvPr/>
        </p:nvSpPr>
        <p:spPr>
          <a:xfrm>
            <a:off x="407266" y="1450377"/>
            <a:ext cx="7982797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DF2938"/>
                </a:solidFill>
              </a:rPr>
              <a:t>Réforme 2023,</a:t>
            </a:r>
            <a:r>
              <a:rPr lang="fr-FR" dirty="0"/>
              <a:t> le gouvernement propose de rétablir des mesures annulées en 2017 concernant la pénibilité. Rien pour les fonctionnaires hormis un vague engagement à « ouvrir des discussions » dans l’hospitalière et la territoriale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DCCA5058-4950-A0FD-E855-A384B1A6B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2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67518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Les carrières longues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3718911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2">
            <a:extLst>
              <a:ext uri="{FF2B5EF4-FFF2-40B4-BE49-F238E27FC236}">
                <a16:creationId xmlns:a16="http://schemas.microsoft.com/office/drawing/2014/main" id="{9A7F5DC0-0015-E077-6F0D-C8F77D4E75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620737"/>
              </p:ext>
            </p:extLst>
          </p:nvPr>
        </p:nvGraphicFramePr>
        <p:xfrm>
          <a:off x="1524000" y="13970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3786852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8673279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J’ai commencé à travailler…</a:t>
                      </a:r>
                    </a:p>
                  </a:txBody>
                  <a:tcPr>
                    <a:solidFill>
                      <a:srgbClr val="F6D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Je pourrai partir…</a:t>
                      </a:r>
                    </a:p>
                  </a:txBody>
                  <a:tcPr>
                    <a:solidFill>
                      <a:srgbClr val="F6D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972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Avant 16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partir de 58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7019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16 et 18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partir de 60 ans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895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Entre 18 et 20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À partir de 62 ans</a:t>
                      </a:r>
                    </a:p>
                  </a:txBody>
                  <a:tcP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645762"/>
                  </a:ext>
                </a:extLst>
              </a:tr>
            </a:tbl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0146D012-B597-2844-002E-EA0B4DBA25F3}"/>
              </a:ext>
            </a:extLst>
          </p:cNvPr>
          <p:cNvSpPr txBox="1"/>
          <p:nvPr/>
        </p:nvSpPr>
        <p:spPr>
          <a:xfrm>
            <a:off x="536713" y="3292151"/>
            <a:ext cx="371891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Prise en compte du congé parental pour le calcul de la durée nécessaire (4 trimestres maximum)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80132964-816E-CB16-5606-8FCED1974123}"/>
              </a:ext>
            </a:extLst>
          </p:cNvPr>
          <p:cNvSpPr txBox="1"/>
          <p:nvPr/>
        </p:nvSpPr>
        <p:spPr>
          <a:xfrm>
            <a:off x="4918119" y="3491434"/>
            <a:ext cx="3718911" cy="1477328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err="1"/>
              <a:t>Certain·es</a:t>
            </a:r>
            <a:r>
              <a:rPr lang="fr-FR" dirty="0"/>
              <a:t> </a:t>
            </a:r>
            <a:r>
              <a:rPr lang="fr-FR" dirty="0" err="1"/>
              <a:t>salarié·es</a:t>
            </a:r>
            <a:r>
              <a:rPr lang="fr-FR" dirty="0"/>
              <a:t>, notamment celles et ceux débutant à 20 ans, devront travailler 44 ans (soit la durée maximale +1 an), contre 43 ans pour tout le monde.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8F7D3E-A405-84A6-4FC2-CAF45702A415}"/>
              </a:ext>
            </a:extLst>
          </p:cNvPr>
          <p:cNvSpPr txBox="1"/>
          <p:nvPr/>
        </p:nvSpPr>
        <p:spPr>
          <a:xfrm>
            <a:off x="1048444" y="5182079"/>
            <a:ext cx="4572000" cy="646331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Des </a:t>
            </a:r>
            <a:r>
              <a:rPr lang="fr-FR" dirty="0" err="1"/>
              <a:t>salarié·es</a:t>
            </a:r>
            <a:r>
              <a:rPr lang="fr-FR" dirty="0"/>
              <a:t> qui pouvaient partir avant 62 ans partiront désormais ….  à 62 ans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07E4AA-8C3F-1860-3DA3-095A3FD410D8}"/>
              </a:ext>
            </a:extLst>
          </p:cNvPr>
          <p:cNvSpPr txBox="1"/>
          <p:nvPr/>
        </p:nvSpPr>
        <p:spPr>
          <a:xfrm>
            <a:off x="5348535" y="246994"/>
            <a:ext cx="3397501" cy="1015663"/>
          </a:xfrm>
          <a:prstGeom prst="rect">
            <a:avLst/>
          </a:prstGeom>
          <a:solidFill>
            <a:srgbClr val="DF2938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Toutes ces mesures nécessitent une carrière complète.</a:t>
            </a:r>
          </a:p>
        </p:txBody>
      </p:sp>
    </p:spTree>
    <p:extLst>
      <p:ext uri="{BB962C8B-B14F-4D97-AF65-F5344CB8AC3E}">
        <p14:creationId xmlns:p14="http://schemas.microsoft.com/office/powerpoint/2010/main" val="415999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La retraite progressive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4245685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2171C5C-DA74-4DE8-E0DB-EF78443C0A9E}"/>
              </a:ext>
            </a:extLst>
          </p:cNvPr>
          <p:cNvSpPr txBox="1"/>
          <p:nvPr/>
        </p:nvSpPr>
        <p:spPr>
          <a:xfrm>
            <a:off x="884583" y="1212094"/>
            <a:ext cx="696587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Un dispositif étendu au secteur public 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Possibilité de départ 2 ans avant l’âge légal (donc 62 ans)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Justification d’une durée d’assurance minimum (150 trimestres)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Une quotité de travail définie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La rémunération est complétée par une fraction de sa pension de retraite « provisoire »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039CF28-9C2A-5AD5-20D7-A11B7A31F912}"/>
              </a:ext>
            </a:extLst>
          </p:cNvPr>
          <p:cNvSpPr txBox="1"/>
          <p:nvPr/>
        </p:nvSpPr>
        <p:spPr>
          <a:xfrm>
            <a:off x="567620" y="4352482"/>
            <a:ext cx="4572000" cy="2031325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/>
              <a:t>Dispositif probablement soumis à autorisation et qui impacte à la baisse le montant de la pension définitive (car le temps passé à temps partiel comptera comme du temps partiel pour la durée des services)</a:t>
            </a:r>
          </a:p>
          <a:p>
            <a:pPr algn="ctr"/>
            <a:r>
              <a:rPr lang="fr-FR" dirty="0"/>
              <a:t>Sans doute pas applicable avant la rentrée 2025 (décrets d’application à prendre,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F290EB4-6A66-B0E3-C4D7-456C3063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72726">
            <a:off x="601959" y="3462454"/>
            <a:ext cx="2728913" cy="8524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DD31C2B7-8712-4A73-73A6-C8990AA795B4}"/>
              </a:ext>
            </a:extLst>
          </p:cNvPr>
          <p:cNvSpPr/>
          <p:nvPr/>
        </p:nvSpPr>
        <p:spPr>
          <a:xfrm>
            <a:off x="5953539" y="3800590"/>
            <a:ext cx="2622841" cy="1677576"/>
          </a:xfrm>
          <a:prstGeom prst="roundRect">
            <a:avLst/>
          </a:prstGeom>
          <a:solidFill>
            <a:srgbClr val="0466AD"/>
          </a:solidFill>
          <a:ln>
            <a:solidFill>
              <a:srgbClr val="0466A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/>
              <a:t>La FSU revendique le retour à la Cessation Progressive d’Activité, supprimée en 2011.</a:t>
            </a:r>
          </a:p>
        </p:txBody>
      </p:sp>
    </p:spTree>
    <p:extLst>
      <p:ext uri="{BB962C8B-B14F-4D97-AF65-F5344CB8AC3E}">
        <p14:creationId xmlns:p14="http://schemas.microsoft.com/office/powerpoint/2010/main" val="3987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Les femmes toujours pénalisées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544412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F2EE5E7-3563-FD26-8BB6-3E4A0C3FA60C}"/>
              </a:ext>
            </a:extLst>
          </p:cNvPr>
          <p:cNvSpPr txBox="1"/>
          <p:nvPr/>
        </p:nvSpPr>
        <p:spPr>
          <a:xfrm>
            <a:off x="747830" y="5586297"/>
            <a:ext cx="75967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La retraite exacerbe les inégalités de salaires et de carrière subies particulièrement par les femmes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9DFB4C2-28AB-3596-3FD4-A1BD288C16B0}"/>
              </a:ext>
            </a:extLst>
          </p:cNvPr>
          <p:cNvSpPr txBox="1"/>
          <p:nvPr/>
        </p:nvSpPr>
        <p:spPr>
          <a:xfrm>
            <a:off x="860088" y="2080708"/>
            <a:ext cx="4188430" cy="1231106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Salaires inférieurs </a:t>
            </a:r>
            <a:r>
              <a:rPr lang="fr-FR" dirty="0"/>
              <a:t>en moyenne de 22,3 % à ceux des hommes dans le secteur privé </a:t>
            </a:r>
            <a:r>
              <a:rPr lang="fr-FR" sz="1200" dirty="0"/>
              <a:t>(INSEE 2022)</a:t>
            </a:r>
            <a:r>
              <a:rPr lang="fr-FR" dirty="0"/>
              <a:t> et de 14 % dans la Fonction publique d’Etat </a:t>
            </a:r>
            <a:r>
              <a:rPr lang="fr-FR" sz="1200" dirty="0"/>
              <a:t>(rapport annuel de la FP, 2022)</a:t>
            </a:r>
            <a:r>
              <a:rPr lang="fr-FR" dirty="0"/>
              <a:t>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D4F0923-2900-9D80-DA36-5A5C4D39DB71}"/>
              </a:ext>
            </a:extLst>
          </p:cNvPr>
          <p:cNvSpPr txBox="1"/>
          <p:nvPr/>
        </p:nvSpPr>
        <p:spPr>
          <a:xfrm>
            <a:off x="5561316" y="1928558"/>
            <a:ext cx="3103648" cy="1231106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466AD"/>
                </a:solidFill>
              </a:rPr>
              <a:t>Carrière plus courte</a:t>
            </a:r>
            <a:r>
              <a:rPr lang="fr-FR" dirty="0"/>
              <a:t> en moyenne de 2,1 ans que celles des hommes pour la génération 1950.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2C4E457-CD05-DA5A-444E-C701A68DD7B4}"/>
              </a:ext>
            </a:extLst>
          </p:cNvPr>
          <p:cNvSpPr txBox="1"/>
          <p:nvPr/>
        </p:nvSpPr>
        <p:spPr>
          <a:xfrm>
            <a:off x="415767" y="3621209"/>
            <a:ext cx="3031155" cy="1815882"/>
          </a:xfrm>
          <a:prstGeom prst="rect">
            <a:avLst/>
          </a:prstGeom>
          <a:noFill/>
          <a:ln w="28575">
            <a:solidFill>
              <a:srgbClr val="FEF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Partir plus tard pour éviter la décote</a:t>
            </a:r>
            <a:r>
              <a:rPr lang="fr-FR" dirty="0"/>
              <a:t> : 19% des femmes ont attendu l’âge d’annulation de la décote (67 ans) pour partir à la retraite contre 10% des hommes.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403F6F5-AD1D-EF56-E85C-CD8A52717229}"/>
              </a:ext>
            </a:extLst>
          </p:cNvPr>
          <p:cNvSpPr txBox="1"/>
          <p:nvPr/>
        </p:nvSpPr>
        <p:spPr>
          <a:xfrm>
            <a:off x="3750540" y="3549679"/>
            <a:ext cx="5019035" cy="2062103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1A455"/>
                </a:solidFill>
              </a:rPr>
              <a:t>Pension de droit direct inférieure</a:t>
            </a:r>
            <a:r>
              <a:rPr lang="fr-FR" dirty="0"/>
              <a:t> de 40% à celles des hommes, et c’est encore 32% parmi les nouveaux et nouvelles retraitées en 2019 </a:t>
            </a:r>
            <a:r>
              <a:rPr lang="fr-FR" sz="1200" dirty="0"/>
              <a:t>(DREES, 2021)</a:t>
            </a:r>
            <a:r>
              <a:rPr lang="fr-FR" dirty="0"/>
              <a:t>.</a:t>
            </a:r>
          </a:p>
          <a:p>
            <a:pPr algn="ctr"/>
            <a:r>
              <a:rPr lang="fr-FR" dirty="0"/>
              <a:t>Dans la FP, les pensions des agentes de la FPE sont inférieures de 14,5% à celles des agents, et de 13% dans les collectivités locales </a:t>
            </a:r>
            <a:r>
              <a:rPr lang="fr-FR" sz="1200" dirty="0"/>
              <a:t>(pensions mises en paiement en 2021)</a:t>
            </a:r>
            <a:r>
              <a:rPr lang="fr-FR" dirty="0"/>
              <a:t>.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6BB2075-E775-3701-A9CC-5E47DBE578B4}"/>
              </a:ext>
            </a:extLst>
          </p:cNvPr>
          <p:cNvSpPr txBox="1"/>
          <p:nvPr/>
        </p:nvSpPr>
        <p:spPr>
          <a:xfrm>
            <a:off x="1168294" y="1209865"/>
            <a:ext cx="6362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dirty="0"/>
              <a:t>« </a:t>
            </a:r>
            <a:r>
              <a:rPr lang="fr-FR" i="1" dirty="0"/>
              <a:t>Les femmes sont un peu pénalisées par le report de l’âge légal</a:t>
            </a:r>
            <a:r>
              <a:rPr lang="fr-FR" dirty="0"/>
              <a:t> » (Franck Riester, ministre, 23 janvier 2023)</a:t>
            </a:r>
          </a:p>
        </p:txBody>
      </p:sp>
    </p:spTree>
    <p:extLst>
      <p:ext uri="{BB962C8B-B14F-4D97-AF65-F5344CB8AC3E}">
        <p14:creationId xmlns:p14="http://schemas.microsoft.com/office/powerpoint/2010/main" val="225034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8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830190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pension minimum à 1200 euros, un mirage…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7114642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9953F27-F579-A3BC-834B-9ABD4CFA279E}"/>
              </a:ext>
            </a:extLst>
          </p:cNvPr>
          <p:cNvSpPr txBox="1"/>
          <p:nvPr/>
        </p:nvSpPr>
        <p:spPr>
          <a:xfrm>
            <a:off x="740534" y="1515241"/>
            <a:ext cx="5104359" cy="954107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1A455"/>
                </a:solidFill>
              </a:rPr>
              <a:t>Annonce : 1200 euros bruts, soit 85% du SMIC.</a:t>
            </a:r>
            <a:endParaRPr lang="fr-FR" b="1" dirty="0">
              <a:solidFill>
                <a:srgbClr val="01A455"/>
              </a:solidFill>
            </a:endParaRPr>
          </a:p>
          <a:p>
            <a:pPr algn="ctr"/>
            <a:r>
              <a:rPr lang="fr-FR" dirty="0"/>
              <a:t>Une mesure déjà inscrite dans la loi de 2003 mais jamais mise en œuvre !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4BB4E55-51C1-A8FA-E42E-CE2694170C7B}"/>
              </a:ext>
            </a:extLst>
          </p:cNvPr>
          <p:cNvSpPr txBox="1"/>
          <p:nvPr/>
        </p:nvSpPr>
        <p:spPr>
          <a:xfrm>
            <a:off x="2426049" y="2725349"/>
            <a:ext cx="5686024" cy="954107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466AD"/>
                </a:solidFill>
              </a:rPr>
              <a:t>Pour qui ?</a:t>
            </a:r>
          </a:p>
          <a:p>
            <a:pPr algn="ctr"/>
            <a:r>
              <a:rPr lang="fr-FR" dirty="0"/>
              <a:t>Les </a:t>
            </a:r>
            <a:r>
              <a:rPr lang="fr-FR" dirty="0" err="1"/>
              <a:t>futur·es</a:t>
            </a:r>
            <a:r>
              <a:rPr lang="fr-FR" dirty="0"/>
              <a:t> </a:t>
            </a:r>
            <a:r>
              <a:rPr lang="fr-FR" dirty="0" err="1"/>
              <a:t>retraité·es</a:t>
            </a:r>
            <a:r>
              <a:rPr lang="fr-FR" dirty="0"/>
              <a:t> : oui</a:t>
            </a:r>
          </a:p>
          <a:p>
            <a:pPr algn="ctr"/>
            <a:r>
              <a:rPr lang="fr-FR" dirty="0"/>
              <a:t>Pour les </a:t>
            </a:r>
            <a:r>
              <a:rPr lang="fr-FR" dirty="0" err="1"/>
              <a:t>retraité·es</a:t>
            </a:r>
            <a:r>
              <a:rPr lang="fr-FR" dirty="0"/>
              <a:t> </a:t>
            </a:r>
            <a:r>
              <a:rPr lang="fr-FR" dirty="0" err="1"/>
              <a:t>actuel·les</a:t>
            </a:r>
            <a:r>
              <a:rPr lang="fr-FR" dirty="0"/>
              <a:t> : </a:t>
            </a:r>
            <a:r>
              <a:rPr lang="fr-FR" i="1" dirty="0"/>
              <a:t>selon débat parlementaire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C75C51E-BA9A-CF16-A5AD-C666A0F64163}"/>
              </a:ext>
            </a:extLst>
          </p:cNvPr>
          <p:cNvSpPr txBox="1"/>
          <p:nvPr/>
        </p:nvSpPr>
        <p:spPr>
          <a:xfrm>
            <a:off x="1165538" y="4076739"/>
            <a:ext cx="5904964" cy="1508105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A quelles conditions ?</a:t>
            </a:r>
          </a:p>
          <a:p>
            <a:pPr algn="ctr"/>
            <a:r>
              <a:rPr lang="fr-FR" dirty="0"/>
              <a:t>Avoir une carrière complète…  de nombreuses et nombreux </a:t>
            </a:r>
            <a:r>
              <a:rPr lang="fr-FR" dirty="0" err="1"/>
              <a:t>retraité·es</a:t>
            </a:r>
            <a:r>
              <a:rPr lang="fr-FR" dirty="0"/>
              <a:t> continueront donc à percevoir une pension inférieure à 1000 euros</a:t>
            </a:r>
          </a:p>
          <a:p>
            <a:pPr algn="ctr"/>
            <a:r>
              <a:rPr lang="fr-FR" dirty="0"/>
              <a:t>(seuil de pauvreté = 1102 euros pour une personne seule).</a:t>
            </a:r>
          </a:p>
        </p:txBody>
      </p:sp>
    </p:spTree>
    <p:extLst>
      <p:ext uri="{BB962C8B-B14F-4D97-AF65-F5344CB8AC3E}">
        <p14:creationId xmlns:p14="http://schemas.microsoft.com/office/powerpoint/2010/main" val="211172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autres mesures annoncées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8" y="980842"/>
            <a:ext cx="4572000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2DCB900-81A9-9A7A-0C5E-52537F841E7F}"/>
              </a:ext>
            </a:extLst>
          </p:cNvPr>
          <p:cNvSpPr txBox="1"/>
          <p:nvPr/>
        </p:nvSpPr>
        <p:spPr>
          <a:xfrm>
            <a:off x="363058" y="2494477"/>
            <a:ext cx="3200400" cy="1754326"/>
          </a:xfrm>
          <a:prstGeom prst="rect">
            <a:avLst/>
          </a:prstGeom>
          <a:noFill/>
          <a:ln w="28575">
            <a:solidFill>
              <a:srgbClr val="01A455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Départ à 62 ans pour invalidité ou inaptitude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Départ à partir de 55 ans pour handicap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Départ dès 50 ans pour exposition à l’amiante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EEA0975-0CD0-67B0-9A0E-06E3E755D6BE}"/>
              </a:ext>
            </a:extLst>
          </p:cNvPr>
          <p:cNvSpPr txBox="1"/>
          <p:nvPr/>
        </p:nvSpPr>
        <p:spPr>
          <a:xfrm>
            <a:off x="363058" y="1619147"/>
            <a:ext cx="3200400" cy="707886"/>
          </a:xfrm>
          <a:prstGeom prst="rect">
            <a:avLst/>
          </a:prstGeom>
          <a:solidFill>
            <a:srgbClr val="01A455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« Améliorations » ?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Non, comme aujourd’hui…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5B6F2F6-D431-FE59-C55C-2E1F2FB55771}"/>
              </a:ext>
            </a:extLst>
          </p:cNvPr>
          <p:cNvSpPr txBox="1"/>
          <p:nvPr/>
        </p:nvSpPr>
        <p:spPr>
          <a:xfrm>
            <a:off x="4084017" y="2132229"/>
            <a:ext cx="4572000" cy="1754326"/>
          </a:xfrm>
          <a:prstGeom prst="rect">
            <a:avLst/>
          </a:prstGeom>
          <a:noFill/>
          <a:ln w="28575">
            <a:solidFill>
              <a:srgbClr val="0466AD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Portabilité des droits liés au service actif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Prise en compte de trimestres de retraite aux personnes ayant effectué des stages de travaux d’utilité publique (TUC)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Validation de trimestres pour les </a:t>
            </a:r>
            <a:r>
              <a:rPr lang="fr-FR" dirty="0" err="1"/>
              <a:t>aidant·es</a:t>
            </a:r>
            <a:r>
              <a:rPr lang="fr-FR" dirty="0"/>
              <a:t> familiaux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576F90D-F976-AB38-BA65-E7F45C4BD7E9}"/>
              </a:ext>
            </a:extLst>
          </p:cNvPr>
          <p:cNvSpPr txBox="1"/>
          <p:nvPr/>
        </p:nvSpPr>
        <p:spPr>
          <a:xfrm>
            <a:off x="4084017" y="1303085"/>
            <a:ext cx="4572000" cy="707886"/>
          </a:xfrm>
          <a:prstGeom prst="rect">
            <a:avLst/>
          </a:prstGeom>
          <a:solidFill>
            <a:srgbClr val="0466AD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« Amélioration ? »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Pour si peu de </a:t>
            </a:r>
            <a:r>
              <a:rPr lang="fr-FR" sz="2000" b="1" dirty="0" err="1">
                <a:solidFill>
                  <a:schemeClr val="bg1"/>
                </a:solidFill>
              </a:rPr>
              <a:t>salarié·es</a:t>
            </a:r>
            <a:r>
              <a:rPr lang="fr-FR" sz="2000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73CA66A-2BFE-8953-9E9E-70511A3C262B}"/>
              </a:ext>
            </a:extLst>
          </p:cNvPr>
          <p:cNvSpPr txBox="1"/>
          <p:nvPr/>
        </p:nvSpPr>
        <p:spPr>
          <a:xfrm>
            <a:off x="3817185" y="5006536"/>
            <a:ext cx="2927074" cy="1477328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Création d’un index sénior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Négociation sur la mise en place d’un compte épargne-temps universel (CETU)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DA489539-F5C1-BF74-0FCE-88E956967678}"/>
              </a:ext>
            </a:extLst>
          </p:cNvPr>
          <p:cNvSpPr txBox="1"/>
          <p:nvPr/>
        </p:nvSpPr>
        <p:spPr>
          <a:xfrm>
            <a:off x="3817185" y="4131482"/>
            <a:ext cx="2952887" cy="707886"/>
          </a:xfrm>
          <a:prstGeom prst="rect">
            <a:avLst/>
          </a:prstGeom>
          <a:solidFill>
            <a:srgbClr val="DF2938"/>
          </a:solidFill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« Amélioration ? »</a:t>
            </a:r>
          </a:p>
          <a:p>
            <a:pPr algn="ctr"/>
            <a:r>
              <a:rPr lang="fr-FR" sz="2000" b="1" dirty="0">
                <a:solidFill>
                  <a:schemeClr val="bg1"/>
                </a:solidFill>
              </a:rPr>
              <a:t>Des promesses !</a:t>
            </a:r>
          </a:p>
        </p:txBody>
      </p:sp>
    </p:spTree>
    <p:extLst>
      <p:ext uri="{BB962C8B-B14F-4D97-AF65-F5344CB8AC3E}">
        <p14:creationId xmlns:p14="http://schemas.microsoft.com/office/powerpoint/2010/main" val="31115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6" grpId="0" animBg="1"/>
      <p:bldP spid="18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963D52-E644-F63D-DED5-191F3303590C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E6CD933-6AE8-CDC5-7DF7-7882A2B6B3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77B902A1-AA05-8616-616E-02B291F6A8AB}"/>
              </a:ext>
            </a:extLst>
          </p:cNvPr>
          <p:cNvSpPr/>
          <p:nvPr/>
        </p:nvSpPr>
        <p:spPr>
          <a:xfrm>
            <a:off x="415768" y="980842"/>
            <a:ext cx="4572000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90" name="Titre 1">
            <a:extLst>
              <a:ext uri="{FF2B5EF4-FFF2-40B4-BE49-F238E27FC236}">
                <a16:creationId xmlns:a16="http://schemas.microsoft.com/office/drawing/2014/main" id="{378DAE16-B50D-43FA-B11C-A8575192FB4C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456481" y="298723"/>
            <a:ext cx="4115519" cy="707886"/>
          </a:xfrm>
        </p:spPr>
        <p:txBody>
          <a:bodyPr wrap="square">
            <a:spAutoFit/>
          </a:bodyPr>
          <a:lstStyle/>
          <a:p>
            <a:pPr algn="l" eaLnBrk="1"/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Projet</a:t>
            </a:r>
            <a:r>
              <a:rPr altLang="fr-FR" sz="4000" b="1" dirty="0">
                <a:solidFill>
                  <a:srgbClr val="DF2938"/>
                </a:solidFill>
                <a:latin typeface="Bebas Neue"/>
              </a:rPr>
              <a:t> Borne-</a:t>
            </a:r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Dussopt</a:t>
            </a:r>
            <a:r>
              <a:rPr altLang="fr-FR" sz="4000" b="1" dirty="0">
                <a:solidFill>
                  <a:srgbClr val="DF2938"/>
                </a:solidFill>
                <a:latin typeface="Bebas Neue"/>
              </a:rPr>
              <a:t>.</a:t>
            </a:r>
            <a:endParaRPr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12291" name="Sous-titre 2">
            <a:extLst>
              <a:ext uri="{FF2B5EF4-FFF2-40B4-BE49-F238E27FC236}">
                <a16:creationId xmlns:a16="http://schemas.microsoft.com/office/drawing/2014/main" id="{28275BD0-46A6-4318-963A-4A0EB03D8EE8}"/>
              </a:ext>
            </a:extLst>
          </p:cNvPr>
          <p:cNvSpPr txBox="1">
            <a:spLocks noGrp="1" noChangeArrowheads="1"/>
          </p:cNvSpPr>
          <p:nvPr>
            <p:ph type="subTitle" idx="4294967295"/>
          </p:nvPr>
        </p:nvSpPr>
        <p:spPr>
          <a:xfrm>
            <a:off x="4035043" y="3597953"/>
            <a:ext cx="4096513" cy="400110"/>
          </a:xfrm>
        </p:spPr>
        <p:txBody>
          <a:bodyPr wrap="square" anchor="ctr">
            <a:spAutoFit/>
          </a:bodyPr>
          <a:lstStyle/>
          <a:p>
            <a:pPr marL="0" indent="0" algn="r" eaLnBrk="1">
              <a:buNone/>
            </a:pPr>
            <a:r>
              <a:rPr altLang="fr-FR" sz="2000" b="1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Olivier </a:t>
            </a:r>
            <a:r>
              <a:rPr altLang="fr-FR" sz="2000" b="1" dirty="0" err="1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Dussopt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, </a:t>
            </a:r>
            <a:r>
              <a:rPr altLang="fr-FR" sz="2000" dirty="0" err="1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septembre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 2022.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34A7CA46-7836-A506-4538-2E88A49DD152}"/>
              </a:ext>
            </a:extLst>
          </p:cNvPr>
          <p:cNvSpPr txBox="1">
            <a:spLocks noChangeArrowheads="1"/>
          </p:cNvSpPr>
          <p:nvPr/>
        </p:nvSpPr>
        <p:spPr>
          <a:xfrm>
            <a:off x="4140977" y="1488885"/>
            <a:ext cx="212535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Pourquoi ?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6" name="Google Shape;101;p2">
            <a:extLst>
              <a:ext uri="{FF2B5EF4-FFF2-40B4-BE49-F238E27FC236}">
                <a16:creationId xmlns:a16="http://schemas.microsoft.com/office/drawing/2014/main" id="{068C4DD4-D2C8-1767-A738-1B8877552E58}"/>
              </a:ext>
            </a:extLst>
          </p:cNvPr>
          <p:cNvSpPr/>
          <p:nvPr/>
        </p:nvSpPr>
        <p:spPr>
          <a:xfrm>
            <a:off x="4046474" y="2113724"/>
            <a:ext cx="2036826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B46B022-BDE5-A48F-9C88-AD1486581C2B}"/>
              </a:ext>
            </a:extLst>
          </p:cNvPr>
          <p:cNvSpPr txBox="1"/>
          <p:nvPr/>
        </p:nvSpPr>
        <p:spPr>
          <a:xfrm>
            <a:off x="962864" y="2969912"/>
            <a:ext cx="7169199" cy="400110"/>
          </a:xfrm>
          <a:prstGeom prst="rect">
            <a:avLst/>
          </a:prstGeom>
          <a:solidFill>
            <a:srgbClr val="0466AD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1-« Le système de retraite n'est pas équilibré financièrement 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E128D4-CE22-F2AB-69AF-42B8ACDE5FB9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B8F0194-A365-7D19-A221-11EC9FFD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14338" name="Titre 1">
            <a:extLst>
              <a:ext uri="{FF2B5EF4-FFF2-40B4-BE49-F238E27FC236}">
                <a16:creationId xmlns:a16="http://schemas.microsoft.com/office/drawing/2014/main" id="{8E33D072-6BE0-49D5-94E6-98324DD60826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3878580" y="1077239"/>
            <a:ext cx="3924300" cy="400110"/>
          </a:xfrm>
        </p:spPr>
        <p:txBody>
          <a:bodyPr wrap="square">
            <a:spAutoFit/>
          </a:bodyPr>
          <a:lstStyle/>
          <a:p>
            <a:pPr algn="r" eaLnBrk="1"/>
            <a:r>
              <a:rPr altLang="fr-FR" sz="2000" b="1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Rapport du COR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, </a:t>
            </a:r>
            <a:r>
              <a:rPr altLang="fr-FR" sz="2000" dirty="0" err="1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septembre</a:t>
            </a:r>
            <a:r>
              <a:rPr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 2022.</a:t>
            </a:r>
          </a:p>
        </p:txBody>
      </p:sp>
      <p:pic>
        <p:nvPicPr>
          <p:cNvPr id="14340" name="Picture 5">
            <a:extLst>
              <a:ext uri="{FF2B5EF4-FFF2-40B4-BE49-F238E27FC236}">
                <a16:creationId xmlns:a16="http://schemas.microsoft.com/office/drawing/2014/main" id="{73F35D39-5401-4194-BCA7-D632C9C1AE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66" y="1503573"/>
            <a:ext cx="6657574" cy="381090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C9CB45FB-D8D6-BF5D-EE45-00C4229FE255}"/>
              </a:ext>
            </a:extLst>
          </p:cNvPr>
          <p:cNvSpPr/>
          <p:nvPr/>
        </p:nvSpPr>
        <p:spPr>
          <a:xfrm>
            <a:off x="415768" y="980842"/>
            <a:ext cx="72804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9F39095E-3931-E472-4330-53F97711BCC0}"/>
              </a:ext>
            </a:extLst>
          </p:cNvPr>
          <p:cNvSpPr txBox="1">
            <a:spLocks noChangeArrowheads="1"/>
          </p:cNvSpPr>
          <p:nvPr/>
        </p:nvSpPr>
        <p:spPr>
          <a:xfrm>
            <a:off x="415768" y="326269"/>
            <a:ext cx="8231038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« Des dépenses stables ou en diminution. »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9DC6BC4-44AA-4B86-BE19-D41CB1C2E324}"/>
              </a:ext>
            </a:extLst>
          </p:cNvPr>
          <p:cNvSpPr txBox="1"/>
          <p:nvPr/>
        </p:nvSpPr>
        <p:spPr>
          <a:xfrm>
            <a:off x="160957" y="5350423"/>
            <a:ext cx="7167074" cy="1362273"/>
          </a:xfrm>
          <a:prstGeom prst="rect">
            <a:avLst/>
          </a:prstGeom>
          <a:noFill/>
          <a:ln>
            <a:noFill/>
          </a:ln>
        </p:spPr>
        <p:txBody>
          <a:bodyPr wrap="square" lIns="81638" tIns="40819" rIns="81638" bIns="40819" compatLnSpc="0">
            <a:spAutoFit/>
          </a:bodyPr>
          <a:lstStyle/>
          <a:p>
            <a:pPr algn="just">
              <a:defRPr/>
            </a:pPr>
            <a:r>
              <a:rPr lang="fr-FR" sz="1996" dirty="0">
                <a:latin typeface="Sitka Heading" pitchFamily="18"/>
                <a:ea typeface="Microsoft YaHei" pitchFamily="2"/>
                <a:cs typeface="Lucida Sans" pitchFamily="2"/>
              </a:rPr>
              <a:t>«</a:t>
            </a:r>
            <a:r>
              <a:rPr lang="fr-FR" sz="1996" i="1" dirty="0">
                <a:latin typeface="Sitka Heading" pitchFamily="18"/>
                <a:ea typeface="Microsoft YaHei" pitchFamily="2"/>
                <a:cs typeface="Lucida Sans" pitchFamily="2"/>
              </a:rPr>
              <a:t> À plus long terme, de 2032 jusqu’à 2070, malgré le vieillissement progressif de la population française </a:t>
            </a:r>
            <a:r>
              <a:rPr lang="fr-FR" sz="1996" b="1" i="1" dirty="0">
                <a:solidFill>
                  <a:srgbClr val="FF0000"/>
                </a:solidFill>
                <a:latin typeface="Sitka Heading" pitchFamily="18"/>
                <a:ea typeface="Microsoft YaHei" pitchFamily="2"/>
                <a:cs typeface="Lucida Sans" pitchFamily="2"/>
              </a:rPr>
              <a:t>la part des dépenses de retraite dans la richesse nationale serait stable ou en diminution</a:t>
            </a:r>
            <a:r>
              <a:rPr lang="fr-FR" sz="1996" i="1" dirty="0">
                <a:solidFill>
                  <a:srgbClr val="FF0000"/>
                </a:solidFill>
                <a:latin typeface="Sitka Heading" pitchFamily="18"/>
                <a:ea typeface="Microsoft YaHei" pitchFamily="2"/>
                <a:cs typeface="Lucida Sans" pitchFamily="2"/>
              </a:rPr>
              <a:t>.</a:t>
            </a:r>
            <a:r>
              <a:rPr lang="fr-FR" sz="1996" dirty="0">
                <a:solidFill>
                  <a:srgbClr val="FF0000"/>
                </a:solidFill>
                <a:latin typeface="Sitka Heading" pitchFamily="18"/>
                <a:ea typeface="Microsoft YaHei" pitchFamily="2"/>
                <a:cs typeface="Lucida Sans" pitchFamily="2"/>
              </a:rPr>
              <a:t> </a:t>
            </a:r>
            <a:r>
              <a:rPr lang="fr-FR" sz="1996" dirty="0">
                <a:latin typeface="Sitka Heading" pitchFamily="18"/>
                <a:ea typeface="Microsoft YaHei" pitchFamily="2"/>
                <a:cs typeface="Lucida Sans" pitchFamily="2"/>
              </a:rPr>
              <a:t>»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9E7F43-5F25-FAEB-0FAB-37790B2F733B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2715D42-5BC8-B5A4-EB18-BED0FF019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A4DF8496-025D-19DA-C9FA-9012EFE08177}"/>
              </a:ext>
            </a:extLst>
          </p:cNvPr>
          <p:cNvSpPr/>
          <p:nvPr/>
        </p:nvSpPr>
        <p:spPr>
          <a:xfrm>
            <a:off x="415768" y="980842"/>
            <a:ext cx="4572000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8A6E6040-8E31-3682-AF91-F4E672E099DD}"/>
              </a:ext>
            </a:extLst>
          </p:cNvPr>
          <p:cNvSpPr txBox="1">
            <a:spLocks noChangeArrowheads="1"/>
          </p:cNvSpPr>
          <p:nvPr/>
        </p:nvSpPr>
        <p:spPr>
          <a:xfrm>
            <a:off x="456481" y="298723"/>
            <a:ext cx="411551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>
                <a:solidFill>
                  <a:srgbClr val="DF2938"/>
                </a:solidFill>
                <a:latin typeface="Bebas Neue"/>
              </a:rPr>
              <a:t>Projet Borne-Dussopt.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9C9B9AF1-9082-DE1A-DDC6-AC6A8DCB6BC8}"/>
              </a:ext>
            </a:extLst>
          </p:cNvPr>
          <p:cNvSpPr txBox="1">
            <a:spLocks noChangeArrowheads="1"/>
          </p:cNvSpPr>
          <p:nvPr/>
        </p:nvSpPr>
        <p:spPr>
          <a:xfrm>
            <a:off x="4140977" y="1488885"/>
            <a:ext cx="2125354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Pourquoi ?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sp>
        <p:nvSpPr>
          <p:cNvPr id="8" name="Google Shape;101;p2">
            <a:extLst>
              <a:ext uri="{FF2B5EF4-FFF2-40B4-BE49-F238E27FC236}">
                <a16:creationId xmlns:a16="http://schemas.microsoft.com/office/drawing/2014/main" id="{AE9892DC-05EE-2E74-CF75-6137A13E33C4}"/>
              </a:ext>
            </a:extLst>
          </p:cNvPr>
          <p:cNvSpPr/>
          <p:nvPr/>
        </p:nvSpPr>
        <p:spPr>
          <a:xfrm>
            <a:off x="4046474" y="2113724"/>
            <a:ext cx="2036826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654938B-93EE-C90D-3F53-F68A0E578750}"/>
              </a:ext>
            </a:extLst>
          </p:cNvPr>
          <p:cNvSpPr txBox="1"/>
          <p:nvPr/>
        </p:nvSpPr>
        <p:spPr>
          <a:xfrm>
            <a:off x="962864" y="2969912"/>
            <a:ext cx="7169199" cy="400110"/>
          </a:xfrm>
          <a:prstGeom prst="rect">
            <a:avLst/>
          </a:prstGeom>
          <a:solidFill>
            <a:srgbClr val="0466AD"/>
          </a:solidFill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</a:rPr>
              <a:t>2-injonctions à travailler plus longtemps :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DD6C50-5E6E-076C-D6E0-6C4D9197A523}"/>
              </a:ext>
            </a:extLst>
          </p:cNvPr>
          <p:cNvSpPr txBox="1"/>
          <p:nvPr/>
        </p:nvSpPr>
        <p:spPr>
          <a:xfrm>
            <a:off x="1462068" y="3764096"/>
            <a:ext cx="6866592" cy="707886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rgbClr val="FF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→	</a:t>
            </a:r>
            <a:r>
              <a:rPr lang="fr-FR" sz="2000" b="1" dirty="0">
                <a:solidFill>
                  <a:srgbClr val="DF2938"/>
                </a:solidFill>
              </a:rPr>
              <a:t>on peut travailler plus longtemps, surtout quand on ne fait pas un métier pénible.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2A50F796-38D9-0B41-F0F7-92C2ACB20D1D}"/>
              </a:ext>
            </a:extLst>
          </p:cNvPr>
          <p:cNvSpPr txBox="1"/>
          <p:nvPr/>
        </p:nvSpPr>
        <p:spPr>
          <a:xfrm>
            <a:off x="1462068" y="4929571"/>
            <a:ext cx="6866592" cy="400110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r>
              <a:rPr lang="fr-FR" altLang="fr-FR" sz="2000" dirty="0">
                <a:solidFill>
                  <a:srgbClr val="0466AD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→	</a:t>
            </a:r>
            <a:r>
              <a:rPr lang="fr-FR" sz="2000" b="1" dirty="0">
                <a:solidFill>
                  <a:srgbClr val="0466AD"/>
                </a:solidFill>
              </a:rPr>
              <a:t>on vit plus vieux, il faut travailler plus.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24079" y="119967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Les régimes de retraites : privé et public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6873413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B4156EC-0BEA-14BC-FD15-68E9862E7BE5}"/>
              </a:ext>
            </a:extLst>
          </p:cNvPr>
          <p:cNvSpPr txBox="1"/>
          <p:nvPr/>
        </p:nvSpPr>
        <p:spPr>
          <a:xfrm>
            <a:off x="1017975" y="1470909"/>
            <a:ext cx="3229025" cy="369332"/>
          </a:xfrm>
          <a:prstGeom prst="rect">
            <a:avLst/>
          </a:prstGeom>
          <a:solidFill>
            <a:srgbClr val="0466AD"/>
          </a:solidFill>
          <a:ln>
            <a:solidFill>
              <a:srgbClr val="0466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Pour un·e fonctionnaire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8D20A6A-C52F-B4F5-CC16-33D3851F558A}"/>
              </a:ext>
            </a:extLst>
          </p:cNvPr>
          <p:cNvSpPr txBox="1"/>
          <p:nvPr/>
        </p:nvSpPr>
        <p:spPr>
          <a:xfrm>
            <a:off x="1740645" y="3523875"/>
            <a:ext cx="1804148" cy="369332"/>
          </a:xfrm>
          <a:prstGeom prst="rect">
            <a:avLst/>
          </a:prstGeom>
          <a:solidFill>
            <a:srgbClr val="FEF200"/>
          </a:solidFill>
        </p:spPr>
        <p:txBody>
          <a:bodyPr wrap="non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étage : RAFP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98C2D46D-0638-55BB-2982-93D71CF0E664}"/>
              </a:ext>
            </a:extLst>
          </p:cNvPr>
          <p:cNvSpPr txBox="1"/>
          <p:nvPr/>
        </p:nvSpPr>
        <p:spPr>
          <a:xfrm>
            <a:off x="1563665" y="5001584"/>
            <a:ext cx="2143985" cy="369332"/>
          </a:xfrm>
          <a:prstGeom prst="rect">
            <a:avLst/>
          </a:prstGeom>
          <a:solidFill>
            <a:srgbClr val="DF2938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baseline="30000" dirty="0">
                <a:solidFill>
                  <a:schemeClr val="bg1"/>
                </a:solidFill>
              </a:rPr>
              <a:t>er</a:t>
            </a:r>
            <a:r>
              <a:rPr lang="fr-FR" dirty="0">
                <a:solidFill>
                  <a:schemeClr val="bg1"/>
                </a:solidFill>
              </a:rPr>
              <a:t> étage: pension FP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DD7BB5E9-FF3F-10DD-916A-798BAAC377A9}"/>
              </a:ext>
            </a:extLst>
          </p:cNvPr>
          <p:cNvSpPr txBox="1"/>
          <p:nvPr/>
        </p:nvSpPr>
        <p:spPr>
          <a:xfrm>
            <a:off x="1017975" y="5426406"/>
            <a:ext cx="3229025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75% max du salaire de référence</a:t>
            </a:r>
          </a:p>
        </p:txBody>
      </p:sp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93926434-2DF3-8DA2-BB7C-2D1A7B686903}"/>
              </a:ext>
            </a:extLst>
          </p:cNvPr>
          <p:cNvCxnSpPr/>
          <p:nvPr/>
        </p:nvCxnSpPr>
        <p:spPr>
          <a:xfrm>
            <a:off x="4572000" y="1342119"/>
            <a:ext cx="0" cy="5387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5CBE7D4F-9F7C-AF33-EA2E-8DA7A5653604}"/>
              </a:ext>
            </a:extLst>
          </p:cNvPr>
          <p:cNvSpPr txBox="1"/>
          <p:nvPr/>
        </p:nvSpPr>
        <p:spPr>
          <a:xfrm>
            <a:off x="2758170" y="2403431"/>
            <a:ext cx="3627660" cy="369332"/>
          </a:xfrm>
          <a:prstGeom prst="rect">
            <a:avLst/>
          </a:prstGeom>
          <a:solidFill>
            <a:srgbClr val="01A455"/>
          </a:solidFill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3</a:t>
            </a:r>
            <a:r>
              <a:rPr lang="fr-FR" baseline="30000" dirty="0">
                <a:solidFill>
                  <a:schemeClr val="bg1"/>
                </a:solidFill>
              </a:rPr>
              <a:t>ème</a:t>
            </a:r>
            <a:r>
              <a:rPr lang="fr-FR" dirty="0">
                <a:solidFill>
                  <a:schemeClr val="bg1"/>
                </a:solidFill>
              </a:rPr>
              <a:t> étage: retraite par capitalisation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D4C9A74-143B-6AFE-3F75-1C1BF2389BEA}"/>
              </a:ext>
            </a:extLst>
          </p:cNvPr>
          <p:cNvSpPr txBox="1"/>
          <p:nvPr/>
        </p:nvSpPr>
        <p:spPr>
          <a:xfrm>
            <a:off x="3978999" y="2856943"/>
            <a:ext cx="1090940" cy="369332"/>
          </a:xfrm>
          <a:prstGeom prst="rect">
            <a:avLst/>
          </a:prstGeom>
          <a:solidFill>
            <a:schemeClr val="bg1"/>
          </a:solidFill>
          <a:ln w="28575">
            <a:solidFill>
              <a:srgbClr val="01A455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optionnel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35332D3-A77F-D75C-4936-EF14E01E82AC}"/>
              </a:ext>
            </a:extLst>
          </p:cNvPr>
          <p:cNvSpPr txBox="1"/>
          <p:nvPr/>
        </p:nvSpPr>
        <p:spPr>
          <a:xfrm>
            <a:off x="4980394" y="1381544"/>
            <a:ext cx="3444439" cy="646331"/>
          </a:xfrm>
          <a:prstGeom prst="rect">
            <a:avLst/>
          </a:prstGeom>
          <a:solidFill>
            <a:srgbClr val="0466AD"/>
          </a:solidFill>
          <a:ln>
            <a:solidFill>
              <a:srgbClr val="0466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Pour un·e salarié·e du secteur privé ou sous contrat droit public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971ACB65-EBD0-36CC-3D30-C84F366F0DFC}"/>
              </a:ext>
            </a:extLst>
          </p:cNvPr>
          <p:cNvSpPr txBox="1"/>
          <p:nvPr/>
        </p:nvSpPr>
        <p:spPr>
          <a:xfrm>
            <a:off x="4963151" y="3523875"/>
            <a:ext cx="3627661" cy="369332"/>
          </a:xfrm>
          <a:prstGeom prst="rect">
            <a:avLst/>
          </a:prstGeom>
          <a:solidFill>
            <a:srgbClr val="FEF200"/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baseline="30000" dirty="0"/>
              <a:t>ème</a:t>
            </a:r>
            <a:r>
              <a:rPr lang="fr-FR" dirty="0"/>
              <a:t> étage : régime complémentaire 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199F862B-E7E7-8446-D539-F70F3A6962B7}"/>
              </a:ext>
            </a:extLst>
          </p:cNvPr>
          <p:cNvSpPr txBox="1"/>
          <p:nvPr/>
        </p:nvSpPr>
        <p:spPr>
          <a:xfrm>
            <a:off x="5494088" y="4988973"/>
            <a:ext cx="2527038" cy="369332"/>
          </a:xfrm>
          <a:prstGeom prst="rect">
            <a:avLst/>
          </a:prstGeom>
          <a:solidFill>
            <a:srgbClr val="DF2938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1</a:t>
            </a:r>
            <a:r>
              <a:rPr lang="fr-FR" baseline="30000" dirty="0">
                <a:solidFill>
                  <a:schemeClr val="bg1"/>
                </a:solidFill>
              </a:rPr>
              <a:t>er</a:t>
            </a:r>
            <a:r>
              <a:rPr lang="fr-FR" dirty="0">
                <a:solidFill>
                  <a:schemeClr val="bg1"/>
                </a:solidFill>
              </a:rPr>
              <a:t> étage: régime général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E9A54E4-E930-D6F5-4BC8-1392C509E60D}"/>
              </a:ext>
            </a:extLst>
          </p:cNvPr>
          <p:cNvSpPr txBox="1"/>
          <p:nvPr/>
        </p:nvSpPr>
        <p:spPr>
          <a:xfrm>
            <a:off x="5110632" y="5442485"/>
            <a:ext cx="3229025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50% max du salaire de référence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2427627-5F60-E172-8B73-EE299F26C7AD}"/>
              </a:ext>
            </a:extLst>
          </p:cNvPr>
          <p:cNvSpPr txBox="1"/>
          <p:nvPr/>
        </p:nvSpPr>
        <p:spPr>
          <a:xfrm>
            <a:off x="5154878" y="4021632"/>
            <a:ext cx="3229025" cy="646331"/>
          </a:xfrm>
          <a:prstGeom prst="rect">
            <a:avLst/>
          </a:prstGeom>
          <a:noFill/>
          <a:ln w="28575">
            <a:solidFill>
              <a:srgbClr val="FEF2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Selon l’activité professionnelle : Agirc-Arrco, Ircantec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87BDB4E-7EAA-3D0F-8F65-AE9131BB55A7}"/>
              </a:ext>
            </a:extLst>
          </p:cNvPr>
          <p:cNvSpPr txBox="1"/>
          <p:nvPr/>
        </p:nvSpPr>
        <p:spPr>
          <a:xfrm>
            <a:off x="1046474" y="4021632"/>
            <a:ext cx="3229025" cy="646331"/>
          </a:xfrm>
          <a:prstGeom prst="rect">
            <a:avLst/>
          </a:prstGeom>
          <a:noFill/>
          <a:ln w="28575">
            <a:solidFill>
              <a:srgbClr val="FEF2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Sur la base des indemnités perçues</a:t>
            </a:r>
          </a:p>
        </p:txBody>
      </p:sp>
    </p:spTree>
    <p:extLst>
      <p:ext uri="{BB962C8B-B14F-4D97-AF65-F5344CB8AC3E}">
        <p14:creationId xmlns:p14="http://schemas.microsoft.com/office/powerpoint/2010/main" val="3132635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 animBg="1"/>
      <p:bldP spid="19" grpId="0" animBg="1"/>
      <p:bldP spid="23" grpId="0" animBg="1"/>
      <p:bldP spid="4" grpId="0" animBg="1"/>
      <p:bldP spid="12" grpId="0" animBg="1"/>
      <p:bldP spid="14" grpId="0" animBg="1"/>
      <p:bldP spid="15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9091C-BD3F-11F0-6C2C-6C18EDD222FC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3A1D8A2-5831-E827-A9D5-BE7D36E926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EA76910D-F6C0-BA6A-E346-22BC683351CF}"/>
              </a:ext>
            </a:extLst>
          </p:cNvPr>
          <p:cNvSpPr/>
          <p:nvPr/>
        </p:nvSpPr>
        <p:spPr>
          <a:xfrm>
            <a:off x="415768" y="980842"/>
            <a:ext cx="732234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410C9418-77E9-361E-4876-8F820DDFBB9A}"/>
              </a:ext>
            </a:extLst>
          </p:cNvPr>
          <p:cNvSpPr txBox="1">
            <a:spLocks noChangeArrowheads="1"/>
          </p:cNvSpPr>
          <p:nvPr/>
        </p:nvSpPr>
        <p:spPr>
          <a:xfrm>
            <a:off x="456481" y="298723"/>
            <a:ext cx="7643579" cy="707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Injonctions à travailler plus longtemps :</a:t>
            </a:r>
            <a:endParaRPr lang="fr-FR" altLang="fr-FR" b="1" dirty="0">
              <a:solidFill>
                <a:srgbClr val="000000"/>
              </a:solidFill>
              <a:latin typeface="Sitka Heading" panose="02000505000000020004" pitchFamily="2" charset="0"/>
              <a:ea typeface="Microsoft YaHei" panose="020B0503020204020204" pitchFamily="34" charset="-122"/>
            </a:endParaRPr>
          </a:p>
        </p:txBody>
      </p:sp>
      <p:pic>
        <p:nvPicPr>
          <p:cNvPr id="18437" name="Picture 6">
            <a:extLst>
              <a:ext uri="{FF2B5EF4-FFF2-40B4-BE49-F238E27FC236}">
                <a16:creationId xmlns:a16="http://schemas.microsoft.com/office/drawing/2014/main" id="{CA9E456F-E82C-492B-AC3C-7806BA9139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081" y="1871581"/>
            <a:ext cx="4275360" cy="236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C603D9B-F4C2-21D4-35EE-21524F870466}"/>
              </a:ext>
            </a:extLst>
          </p:cNvPr>
          <p:cNvSpPr txBox="1"/>
          <p:nvPr/>
        </p:nvSpPr>
        <p:spPr>
          <a:xfrm>
            <a:off x="4702287" y="4546213"/>
            <a:ext cx="4051109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fr-FR" dirty="0"/>
              <a:t>Âge conjoncturel = âge moyen de départ.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2269CD-E8C6-7DF9-FEF7-27AB640B2A73}"/>
              </a:ext>
            </a:extLst>
          </p:cNvPr>
          <p:cNvSpPr txBox="1"/>
          <p:nvPr/>
        </p:nvSpPr>
        <p:spPr>
          <a:xfrm>
            <a:off x="311920" y="1314247"/>
            <a:ext cx="4205000" cy="5016758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Éléments de réflexion :</a:t>
            </a:r>
          </a:p>
          <a:p>
            <a:endParaRPr lang="fr-FR" sz="2000" b="1" dirty="0">
              <a:solidFill>
                <a:srgbClr val="DF2938"/>
              </a:solidFill>
            </a:endParaRPr>
          </a:p>
          <a:p>
            <a:r>
              <a:rPr lang="fr-FR" sz="2000" dirty="0"/>
              <a:t>→ </a:t>
            </a:r>
            <a:r>
              <a:rPr lang="fr-FR" sz="2000" b="1" dirty="0"/>
              <a:t>un siècle de luttes</a:t>
            </a:r>
            <a:r>
              <a:rPr lang="fr-FR" sz="2000" dirty="0"/>
              <a:t>, notamment sur la réduction du temps de travail qui a permis l'augmentation de l'espérance de vie.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âge conjoncturel </a:t>
            </a:r>
            <a:r>
              <a:rPr lang="fr-FR" sz="2000" dirty="0"/>
              <a:t>= adaptation aux réformes passées.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choix ?</a:t>
            </a:r>
            <a:r>
              <a:rPr lang="fr-FR" sz="2000" dirty="0"/>
              <a:t> taux d'emploi des 60-64 ans : 33% en France.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relèvement de l'AOD </a:t>
            </a:r>
            <a:r>
              <a:rPr lang="fr-FR" sz="2000" dirty="0"/>
              <a:t>rejeté par 80% des français (enquête ELABE du 8 juillet 2021)</a:t>
            </a:r>
          </a:p>
          <a:p>
            <a:r>
              <a:rPr lang="fr-FR" sz="2000" dirty="0"/>
              <a:t>→ </a:t>
            </a:r>
            <a:r>
              <a:rPr lang="fr-FR" sz="2000" b="1" dirty="0"/>
              <a:t>AOD actuel </a:t>
            </a:r>
            <a:r>
              <a:rPr lang="fr-FR" sz="2000" dirty="0"/>
              <a:t>: un droit, pas une obligation.</a:t>
            </a:r>
          </a:p>
          <a:p>
            <a:endParaRPr lang="fr-FR" sz="2000" b="1" dirty="0">
              <a:solidFill>
                <a:srgbClr val="DF2938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1B150C4-BB94-3F8A-1AD8-E7776FFA1AAC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083092D-64BE-2744-97B4-6B7C116848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52158779-C592-D65D-4607-477CB03D596A}"/>
              </a:ext>
            </a:extLst>
          </p:cNvPr>
          <p:cNvSpPr/>
          <p:nvPr/>
        </p:nvSpPr>
        <p:spPr>
          <a:xfrm>
            <a:off x="415768" y="980842"/>
            <a:ext cx="731091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9B7B2D-DFAE-4514-AACE-6D8343452AA8}"/>
              </a:ext>
            </a:extLst>
          </p:cNvPr>
          <p:cNvSpPr txBox="1"/>
          <p:nvPr/>
        </p:nvSpPr>
        <p:spPr>
          <a:xfrm>
            <a:off x="391681" y="294121"/>
            <a:ext cx="3183133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CADRE ÉCONOMIQUE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26628" name="Picture 4">
            <a:extLst>
              <a:ext uri="{FF2B5EF4-FFF2-40B4-BE49-F238E27FC236}">
                <a16:creationId xmlns:a16="http://schemas.microsoft.com/office/drawing/2014/main" id="{EA9CF9BD-49EC-4955-A6E1-B61B7B49E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"/>
          <a:stretch/>
        </p:blipFill>
        <p:spPr bwMode="auto">
          <a:xfrm>
            <a:off x="4582620" y="1806120"/>
            <a:ext cx="4361758" cy="42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5DCB7E3-BA3E-4573-9525-2930B26CE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981028"/>
              </p:ext>
            </p:extLst>
          </p:nvPr>
        </p:nvGraphicFramePr>
        <p:xfrm>
          <a:off x="754380" y="1493050"/>
          <a:ext cx="7635240" cy="331524"/>
        </p:xfrm>
        <a:graphic>
          <a:graphicData uri="http://schemas.openxmlformats.org/drawingml/2006/table">
            <a:tbl>
              <a:tblPr firstRow="1" bandRow="1"/>
              <a:tblGrid>
                <a:gridCol w="37019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33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152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600" b="1" i="0" u="none" strike="noStrike" kern="1200">
                          <a:ln>
                            <a:noFill/>
                          </a:ln>
                          <a:latin typeface="Sitka Heading" pitchFamily="18"/>
                          <a:ea typeface="Microsoft YaHei" pitchFamily="2"/>
                          <a:cs typeface="Lucida Sans" pitchFamily="2"/>
                        </a:rPr>
                        <a:t>RESSOURCES. 13,8 % du PIB</a:t>
                      </a:r>
                    </a:p>
                  </a:txBody>
                  <a:tcPr marL="82940" marR="82940" marT="41346" marB="41346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fr-FR" sz="1600" b="1" i="0" u="none" strike="noStrike" kern="1200" dirty="0">
                          <a:ln>
                            <a:noFill/>
                          </a:ln>
                          <a:solidFill>
                            <a:srgbClr val="006699"/>
                          </a:solidFill>
                          <a:latin typeface="Sitka Heading" pitchFamily="18"/>
                          <a:ea typeface="Microsoft YaHei" pitchFamily="2"/>
                          <a:cs typeface="Lucida Sans" pitchFamily="2"/>
                        </a:rPr>
                        <a:t>PRESTATIONS. 13,8 % du PIB</a:t>
                      </a:r>
                    </a:p>
                  </a:txBody>
                  <a:tcPr marL="82940" marR="82940" marT="41346" marB="4134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ZoneTexte 8">
            <a:extLst>
              <a:ext uri="{FF2B5EF4-FFF2-40B4-BE49-F238E27FC236}">
                <a16:creationId xmlns:a16="http://schemas.microsoft.com/office/drawing/2014/main" id="{92556530-E1C6-4AF8-BE42-79C7930282BD}"/>
              </a:ext>
            </a:extLst>
          </p:cNvPr>
          <p:cNvSpPr txBox="1"/>
          <p:nvPr/>
        </p:nvSpPr>
        <p:spPr>
          <a:xfrm>
            <a:off x="3328702" y="3299401"/>
            <a:ext cx="1330638" cy="402395"/>
          </a:xfrm>
          <a:prstGeom prst="rect">
            <a:avLst/>
          </a:prstGeom>
          <a:solidFill>
            <a:srgbClr val="FF0000"/>
          </a:solidFill>
          <a:ln w="0">
            <a:solidFill>
              <a:srgbClr val="000000"/>
            </a:solidFill>
            <a:prstDash val="solid"/>
          </a:ln>
        </p:spPr>
        <p:txBody>
          <a:bodyPr wrap="none" lIns="81638" tIns="40819" rIns="81638" bIns="40819" compatLnSpc="0">
            <a:spAutoFit/>
          </a:bodyPr>
          <a:lstStyle/>
          <a:p>
            <a:pPr algn="ctr">
              <a:defRPr/>
            </a:pPr>
            <a:r>
              <a:rPr lang="fr-FR" sz="1996" b="1" dirty="0">
                <a:solidFill>
                  <a:schemeClr val="bg1"/>
                </a:solidFill>
                <a:latin typeface="Sitka Subheading" pitchFamily="18"/>
                <a:ea typeface="Microsoft YaHei" pitchFamily="2"/>
                <a:cs typeface="Lucida Sans" pitchFamily="2"/>
              </a:rPr>
              <a:t>346 Mds€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49C15A-03A6-4EC7-A843-8E73DA5AF370}"/>
              </a:ext>
            </a:extLst>
          </p:cNvPr>
          <p:cNvSpPr txBox="1"/>
          <p:nvPr/>
        </p:nvSpPr>
        <p:spPr>
          <a:xfrm>
            <a:off x="4282957" y="2248167"/>
            <a:ext cx="1321277" cy="402395"/>
          </a:xfrm>
          <a:prstGeom prst="rect">
            <a:avLst/>
          </a:prstGeom>
          <a:solidFill>
            <a:srgbClr val="0466AD"/>
          </a:solidFill>
          <a:ln w="0">
            <a:solidFill>
              <a:srgbClr val="006699"/>
            </a:solidFill>
            <a:prstDash val="solid"/>
          </a:ln>
        </p:spPr>
        <p:txBody>
          <a:bodyPr wrap="none" lIns="81638" tIns="40819" rIns="81638" bIns="40819" compatLnSpc="0">
            <a:spAutoFit/>
          </a:bodyPr>
          <a:lstStyle/>
          <a:p>
            <a:pPr algn="ctr">
              <a:defRPr/>
            </a:pPr>
            <a:r>
              <a:rPr lang="fr-FR" sz="1996" b="1" dirty="0">
                <a:solidFill>
                  <a:schemeClr val="bg1"/>
                </a:solidFill>
                <a:latin typeface="Sitka Subheading" pitchFamily="18"/>
                <a:ea typeface="Microsoft YaHei" pitchFamily="2"/>
                <a:cs typeface="Lucida Sans" pitchFamily="2"/>
              </a:rPr>
              <a:t>345 Mds€</a:t>
            </a:r>
          </a:p>
        </p:txBody>
      </p:sp>
      <p:cxnSp>
        <p:nvCxnSpPr>
          <p:cNvPr id="26642" name="Connecteur : en angle 11">
            <a:extLst>
              <a:ext uri="{FF2B5EF4-FFF2-40B4-BE49-F238E27FC236}">
                <a16:creationId xmlns:a16="http://schemas.microsoft.com/office/drawing/2014/main" id="{FF68D1D8-DB0F-4EEA-BD5F-54FE5E6878A7}"/>
              </a:ext>
            </a:extLst>
          </p:cNvPr>
          <p:cNvCxnSpPr>
            <a:cxnSpLocks noChangeShapeType="1"/>
            <a:endCxn id="9" idx="0"/>
          </p:cNvCxnSpPr>
          <p:nvPr/>
        </p:nvCxnSpPr>
        <p:spPr bwMode="auto">
          <a:xfrm>
            <a:off x="1903140" y="1960201"/>
            <a:ext cx="2090881" cy="1339200"/>
          </a:xfrm>
          <a:prstGeom prst="bentConnector2">
            <a:avLst/>
          </a:prstGeom>
          <a:noFill/>
          <a:ln w="36000">
            <a:solidFill>
              <a:srgbClr val="FF0000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Connecteur droit 12">
            <a:extLst>
              <a:ext uri="{FF2B5EF4-FFF2-40B4-BE49-F238E27FC236}">
                <a16:creationId xmlns:a16="http://schemas.microsoft.com/office/drawing/2014/main" id="{4F9EC659-DAB3-4DDC-8A30-F9B13B389B10}"/>
              </a:ext>
            </a:extLst>
          </p:cNvPr>
          <p:cNvSpPr/>
          <p:nvPr/>
        </p:nvSpPr>
        <p:spPr>
          <a:xfrm>
            <a:off x="4963681" y="2673000"/>
            <a:ext cx="0" cy="593280"/>
          </a:xfrm>
          <a:prstGeom prst="line">
            <a:avLst/>
          </a:prstGeom>
          <a:noFill/>
          <a:ln w="36000">
            <a:solidFill>
              <a:srgbClr val="006699"/>
            </a:solidFill>
            <a:prstDash val="solid"/>
          </a:ln>
        </p:spPr>
        <p:txBody>
          <a:bodyPr wrap="none" lIns="97965" tIns="57146" rIns="97965" bIns="57146" anchor="ctr" compatLnSpc="0"/>
          <a:lstStyle/>
          <a:p>
            <a:pPr>
              <a:defRPr/>
            </a:pPr>
            <a:endParaRPr lang="fr-FR" sz="1633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4" name="Connecteur droit 13">
            <a:extLst>
              <a:ext uri="{FF2B5EF4-FFF2-40B4-BE49-F238E27FC236}">
                <a16:creationId xmlns:a16="http://schemas.microsoft.com/office/drawing/2014/main" id="{7B8E1DAA-8622-4FF3-97FC-C67DAC0380EB}"/>
              </a:ext>
            </a:extLst>
          </p:cNvPr>
          <p:cNvSpPr/>
          <p:nvPr/>
        </p:nvSpPr>
        <p:spPr>
          <a:xfrm>
            <a:off x="4963681" y="3266280"/>
            <a:ext cx="456480" cy="0"/>
          </a:xfrm>
          <a:prstGeom prst="line">
            <a:avLst/>
          </a:prstGeom>
          <a:noFill/>
          <a:ln w="36000">
            <a:solidFill>
              <a:srgbClr val="006699"/>
            </a:solidFill>
            <a:prstDash val="solid"/>
            <a:tailEnd type="arrow"/>
          </a:ln>
        </p:spPr>
        <p:txBody>
          <a:bodyPr wrap="none" lIns="97965" tIns="57146" rIns="97965" bIns="57146" anchor="ctr" compatLnSpc="0"/>
          <a:lstStyle/>
          <a:p>
            <a:pPr>
              <a:defRPr/>
            </a:pPr>
            <a:endParaRPr lang="fr-FR" sz="1633">
              <a:latin typeface="Arial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CE48A7F4-EAEF-ED2D-F448-98BD10318E83}"/>
              </a:ext>
            </a:extLst>
          </p:cNvPr>
          <p:cNvSpPr txBox="1">
            <a:spLocks noChangeArrowheads="1"/>
          </p:cNvSpPr>
          <p:nvPr/>
        </p:nvSpPr>
        <p:spPr>
          <a:xfrm>
            <a:off x="3449320" y="1077239"/>
            <a:ext cx="4353560" cy="40011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altLang="fr-FR" sz="2000" dirty="0">
                <a:solidFill>
                  <a:srgbClr val="000000"/>
                </a:solidFill>
                <a:latin typeface="Sitka Heading" panose="02000505000000020004" pitchFamily="2" charset="0"/>
                <a:ea typeface="Microsoft YaHei" panose="020B0503020204020204" pitchFamily="34" charset="-122"/>
              </a:rPr>
              <a:t>Fonctionnement du point de vue macro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5F36800F-C75C-9C70-A328-3D38DB8D8BCA}"/>
              </a:ext>
            </a:extLst>
          </p:cNvPr>
          <p:cNvSpPr txBox="1"/>
          <p:nvPr/>
        </p:nvSpPr>
        <p:spPr>
          <a:xfrm>
            <a:off x="222642" y="1960201"/>
            <a:ext cx="2949957" cy="290848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ORIGINE :</a:t>
            </a:r>
          </a:p>
          <a:p>
            <a:endParaRPr lang="fr-FR" sz="2000" b="1" dirty="0">
              <a:solidFill>
                <a:srgbClr val="DF2938"/>
              </a:solidFill>
            </a:endParaRPr>
          </a:p>
          <a:p>
            <a:r>
              <a:rPr lang="fr-FR" dirty="0"/>
              <a:t>→ </a:t>
            </a:r>
            <a:r>
              <a:rPr lang="fr-FR" b="1" dirty="0"/>
              <a:t>cotisations sociales : 79 %</a:t>
            </a:r>
          </a:p>
          <a:p>
            <a:endParaRPr lang="fr-FR" sz="500" b="1" dirty="0"/>
          </a:p>
          <a:p>
            <a:r>
              <a:rPr lang="fr-FR" dirty="0"/>
              <a:t>→ </a:t>
            </a:r>
            <a:r>
              <a:rPr lang="fr-FR" b="1" dirty="0"/>
              <a:t>Impôts et Taxes : 12 % </a:t>
            </a:r>
            <a:br>
              <a:rPr lang="fr-FR" b="1" dirty="0"/>
            </a:br>
            <a:r>
              <a:rPr lang="fr-FR" dirty="0"/>
              <a:t>( dont CSG) </a:t>
            </a:r>
          </a:p>
          <a:p>
            <a:endParaRPr lang="fr-FR" sz="500" dirty="0"/>
          </a:p>
          <a:p>
            <a:r>
              <a:rPr lang="fr-FR" dirty="0"/>
              <a:t>→ </a:t>
            </a:r>
            <a:r>
              <a:rPr lang="fr-FR" b="1" dirty="0"/>
              <a:t>Subventions d'état : 2 %</a:t>
            </a:r>
          </a:p>
          <a:p>
            <a:endParaRPr lang="fr-FR" sz="500" b="1" dirty="0"/>
          </a:p>
          <a:p>
            <a:r>
              <a:rPr lang="fr-FR" dirty="0"/>
              <a:t>→ </a:t>
            </a:r>
            <a:r>
              <a:rPr lang="fr-FR" b="1" dirty="0"/>
              <a:t>Transferts de tiers : 7 % </a:t>
            </a:r>
            <a:r>
              <a:rPr lang="fr-FR" dirty="0"/>
              <a:t>(</a:t>
            </a:r>
            <a:r>
              <a:rPr lang="fr-FR" dirty="0" err="1"/>
              <a:t>unedic</a:t>
            </a:r>
            <a:r>
              <a:rPr lang="fr-FR" dirty="0"/>
              <a:t>, </a:t>
            </a:r>
            <a:r>
              <a:rPr lang="fr-FR" dirty="0" err="1"/>
              <a:t>cnaf</a:t>
            </a:r>
            <a:r>
              <a:rPr lang="fr-FR" dirty="0"/>
              <a:t>)</a:t>
            </a:r>
          </a:p>
          <a:p>
            <a:endParaRPr lang="fr-FR" sz="2000" b="1" dirty="0">
              <a:solidFill>
                <a:srgbClr val="DF2938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4C2687A-53A6-CEF1-3C1F-BF087F4C8BA8}"/>
              </a:ext>
            </a:extLst>
          </p:cNvPr>
          <p:cNvSpPr txBox="1"/>
          <p:nvPr/>
        </p:nvSpPr>
        <p:spPr>
          <a:xfrm>
            <a:off x="222642" y="5154379"/>
            <a:ext cx="2949957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Recours à la dette possible.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134BD7-19A2-6EBF-3332-B86C6C6A935B}"/>
              </a:ext>
            </a:extLst>
          </p:cNvPr>
          <p:cNvSpPr txBox="1"/>
          <p:nvPr/>
        </p:nvSpPr>
        <p:spPr>
          <a:xfrm>
            <a:off x="222642" y="5756182"/>
            <a:ext cx="2949957" cy="646331"/>
          </a:xfrm>
          <a:prstGeom prst="rect">
            <a:avLst/>
          </a:prstGeom>
          <a:noFill/>
          <a:ln w="28575">
            <a:solidFill>
              <a:srgbClr val="0466A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466AD"/>
                </a:solidFill>
              </a:rPr>
              <a:t>RÉSERVES</a:t>
            </a:r>
            <a:r>
              <a:rPr lang="fr-FR" dirty="0"/>
              <a:t> : fin 2021</a:t>
            </a:r>
          </a:p>
          <a:p>
            <a:pPr algn="ctr"/>
            <a:r>
              <a:rPr lang="fr-FR" dirty="0"/>
              <a:t>163 Mds€, soit 6,5 % du PIB.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1E6F40-33A5-8F12-C09E-E2E2B47759FB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25D2CB8-2B83-DC2A-BDE6-17E8265385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4C657CD0-D78C-A4C7-2371-732CAA5900B4}"/>
              </a:ext>
            </a:extLst>
          </p:cNvPr>
          <p:cNvSpPr/>
          <p:nvPr/>
        </p:nvSpPr>
        <p:spPr>
          <a:xfrm>
            <a:off x="415768" y="980842"/>
            <a:ext cx="28608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9352A74-EF38-C9BF-4A35-88BD7B01FC89}"/>
              </a:ext>
            </a:extLst>
          </p:cNvPr>
          <p:cNvSpPr txBox="1"/>
          <p:nvPr/>
        </p:nvSpPr>
        <p:spPr>
          <a:xfrm>
            <a:off x="391681" y="294121"/>
            <a:ext cx="277738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Conséquences ?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DAEA7B1-E0C6-6B7F-2BFD-2722AEC00AC6}"/>
              </a:ext>
            </a:extLst>
          </p:cNvPr>
          <p:cNvSpPr txBox="1"/>
          <p:nvPr/>
        </p:nvSpPr>
        <p:spPr>
          <a:xfrm>
            <a:off x="498764" y="1515241"/>
            <a:ext cx="8340436" cy="1015663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1A455"/>
                </a:solidFill>
              </a:rPr>
              <a:t>effets directs </a:t>
            </a:r>
            <a:r>
              <a:rPr lang="fr-FR" sz="2000" dirty="0"/>
              <a:t>sur les régimes de retraite  </a:t>
            </a:r>
            <a:r>
              <a:rPr lang="fr-FR" sz="2000" b="1" dirty="0">
                <a:solidFill>
                  <a:srgbClr val="01A455"/>
                </a:solidFill>
              </a:rPr>
              <a:t>:</a:t>
            </a:r>
          </a:p>
          <a:p>
            <a:r>
              <a:rPr lang="fr-FR" sz="2000" dirty="0"/>
              <a:t>→ Plus de cotisations, moins de prestations</a:t>
            </a:r>
          </a:p>
          <a:p>
            <a:r>
              <a:rPr lang="fr-FR" sz="2000" dirty="0"/>
              <a:t>=&gt; à court-terme, amélioration du solde. : 1200 euros bruts, soit 85% du SMIC.</a:t>
            </a: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F9BE942-D8CB-5BFA-17E6-A8B34A41D742}"/>
              </a:ext>
            </a:extLst>
          </p:cNvPr>
          <p:cNvSpPr txBox="1"/>
          <p:nvPr/>
        </p:nvSpPr>
        <p:spPr>
          <a:xfrm>
            <a:off x="1270820" y="2755829"/>
            <a:ext cx="7568380" cy="1323439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466AD"/>
                </a:solidFill>
              </a:rPr>
              <a:t>effets sur la politique économique :</a:t>
            </a:r>
          </a:p>
          <a:p>
            <a:r>
              <a:rPr lang="fr-FR" sz="2000" dirty="0"/>
              <a:t>→ Marges de manœuvre budgétaire dégagées.</a:t>
            </a:r>
          </a:p>
          <a:p>
            <a:r>
              <a:rPr lang="fr-FR" sz="2000" dirty="0"/>
              <a:t>→ Baisse des pensions pour inciter chacun à se constituer une retraite supplémentaire via les officines privées et les fonds de pension.</a:t>
            </a:r>
            <a:endParaRPr lang="fr-FR" i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2E94198-AF22-D8F2-24D3-CF60F614615C}"/>
              </a:ext>
            </a:extLst>
          </p:cNvPr>
          <p:cNvSpPr txBox="1"/>
          <p:nvPr/>
        </p:nvSpPr>
        <p:spPr>
          <a:xfrm>
            <a:off x="1920240" y="4370270"/>
            <a:ext cx="6918960" cy="132343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7,7 milliards d’économies </a:t>
            </a:r>
            <a:r>
              <a:rPr lang="fr-FR" sz="2000" dirty="0"/>
              <a:t>par an à horizon 2027 et 18 milliards d’euros à compter de 2032, année d’entrée en vigueur pleine et complète de la réforme, selon l’évaluation de l’institut Montaigne,</a:t>
            </a:r>
            <a:endParaRPr lang="fr-FR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603ABBA-1A6F-2487-FFF2-D354969F9230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8510E97-75D7-E820-C698-614B17E1F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1729FB0F-04AD-1B2B-FD53-757FDCA9388B}"/>
              </a:ext>
            </a:extLst>
          </p:cNvPr>
          <p:cNvSpPr/>
          <p:nvPr/>
        </p:nvSpPr>
        <p:spPr>
          <a:xfrm>
            <a:off x="415768" y="980842"/>
            <a:ext cx="28608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E6073FE-9ADE-816C-9D33-734B7C312CC4}"/>
              </a:ext>
            </a:extLst>
          </p:cNvPr>
          <p:cNvSpPr txBox="1"/>
          <p:nvPr/>
        </p:nvSpPr>
        <p:spPr>
          <a:xfrm>
            <a:off x="391681" y="294121"/>
            <a:ext cx="277738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Conséquences ?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9B13786-F335-0DDE-F6B4-CCC7B36AC186}"/>
              </a:ext>
            </a:extLst>
          </p:cNvPr>
          <p:cNvSpPr txBox="1"/>
          <p:nvPr/>
        </p:nvSpPr>
        <p:spPr>
          <a:xfrm>
            <a:off x="498764" y="1515241"/>
            <a:ext cx="8218054" cy="1015663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1A455"/>
                </a:solidFill>
              </a:rPr>
              <a:t>Pas d'amélioration pour l'emploi : </a:t>
            </a:r>
          </a:p>
          <a:p>
            <a:endParaRPr lang="fr-FR" sz="2000" b="1" dirty="0">
              <a:solidFill>
                <a:srgbClr val="01A455"/>
              </a:solidFill>
            </a:endParaRPr>
          </a:p>
          <a:p>
            <a:r>
              <a:rPr lang="fr-FR" sz="2000" dirty="0"/>
              <a:t>Ceux en emploi à 62 ans le restent, mais ceux au chômage le restent aussi.</a:t>
            </a:r>
            <a:r>
              <a:rPr lang="fr-FR" sz="2000" b="1" dirty="0">
                <a:solidFill>
                  <a:srgbClr val="01A455"/>
                </a:solidFill>
              </a:rPr>
              <a:t> </a:t>
            </a: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EA9504C-CB6C-EB22-B97D-9B0506F57DA7}"/>
              </a:ext>
            </a:extLst>
          </p:cNvPr>
          <p:cNvSpPr txBox="1"/>
          <p:nvPr/>
        </p:nvSpPr>
        <p:spPr>
          <a:xfrm>
            <a:off x="427182" y="3122495"/>
            <a:ext cx="8289636" cy="224676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Effets indirects </a:t>
            </a:r>
          </a:p>
          <a:p>
            <a:r>
              <a:rPr lang="fr-FR" sz="2000" dirty="0"/>
              <a:t>(projetés sur la base de ce qui s'est passé avec le recul d'AOD de 60 à 62 ans) :</a:t>
            </a:r>
          </a:p>
          <a:p>
            <a:endParaRPr lang="fr-FR" sz="2000" dirty="0"/>
          </a:p>
          <a:p>
            <a:r>
              <a:rPr lang="fr-FR" sz="2000" dirty="0"/>
              <a:t>→ minima sociaux d'âge actif  : RSA, ASS, AAH</a:t>
            </a:r>
          </a:p>
          <a:p>
            <a:r>
              <a:rPr lang="fr-FR" sz="2000" dirty="0"/>
              <a:t>→ pensions d'invalidité + rentes d'</a:t>
            </a:r>
            <a:r>
              <a:rPr lang="fr-FR" sz="2000" dirty="0" err="1"/>
              <a:t>incap</a:t>
            </a:r>
            <a:r>
              <a:rPr lang="fr-FR" sz="2000" dirty="0"/>
              <a:t> perm</a:t>
            </a:r>
          </a:p>
          <a:p>
            <a:r>
              <a:rPr lang="fr-FR" sz="2000" dirty="0"/>
              <a:t>→ Indemnités Journalières sécurité sociale</a:t>
            </a:r>
          </a:p>
          <a:p>
            <a:r>
              <a:rPr lang="fr-FR" sz="2000" dirty="0"/>
              <a:t>=&gt; des coûts supplémentaires.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Espace réservé du texte 4">
            <a:extLst>
              <a:ext uri="{FF2B5EF4-FFF2-40B4-BE49-F238E27FC236}">
                <a16:creationId xmlns:a16="http://schemas.microsoft.com/office/drawing/2014/main" id="{9E1444D8-F992-4A5F-BEF5-E5B18DAD58FC}"/>
              </a:ext>
            </a:extLst>
          </p:cNvPr>
          <p:cNvSpPr txBox="1">
            <a:spLocks noGrp="1" noChangeArrowheads="1"/>
          </p:cNvSpPr>
          <p:nvPr>
            <p:ph type="body" idx="4294967295"/>
          </p:nvPr>
        </p:nvSpPr>
        <p:spPr>
          <a:xfrm>
            <a:off x="456481" y="3969001"/>
            <a:ext cx="8229600" cy="2357568"/>
          </a:xfrm>
        </p:spPr>
        <p:txBody>
          <a:bodyPr>
            <a:spAutoFit/>
          </a:bodyPr>
          <a:lstStyle/>
          <a:p>
            <a:pPr eaLnBrk="1"/>
            <a:endParaRPr altLang="fr-FR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/>
            <a:endParaRPr altLang="fr-FR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/>
            <a:endParaRPr altLang="fr-FR" b="1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  <a:p>
            <a:pPr eaLnBrk="1"/>
            <a:endParaRPr altLang="fr-FR">
              <a:solidFill>
                <a:srgbClr val="000000"/>
              </a:solidFill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E79A797-4178-CE9B-7659-8710816C83FB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Google Shape;101;p2">
            <a:extLst>
              <a:ext uri="{FF2B5EF4-FFF2-40B4-BE49-F238E27FC236}">
                <a16:creationId xmlns:a16="http://schemas.microsoft.com/office/drawing/2014/main" id="{831C0598-1B3E-B1BE-4BA7-8BC9CB252098}"/>
              </a:ext>
            </a:extLst>
          </p:cNvPr>
          <p:cNvSpPr/>
          <p:nvPr/>
        </p:nvSpPr>
        <p:spPr>
          <a:xfrm>
            <a:off x="415768" y="980842"/>
            <a:ext cx="2860832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1E9C44C-57E4-9ACC-1ADF-E5C2A4063C1F}"/>
              </a:ext>
            </a:extLst>
          </p:cNvPr>
          <p:cNvSpPr txBox="1"/>
          <p:nvPr/>
        </p:nvSpPr>
        <p:spPr>
          <a:xfrm>
            <a:off x="391681" y="294121"/>
            <a:ext cx="277738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Conséquences ?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36867" name="Picture 3">
            <a:extLst>
              <a:ext uri="{FF2B5EF4-FFF2-40B4-BE49-F238E27FC236}">
                <a16:creationId xmlns:a16="http://schemas.microsoft.com/office/drawing/2014/main" id="{2726EA16-D3A1-4429-8562-D0140AB011CF}"/>
              </a:ext>
            </a:extLst>
          </p:cNvPr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3265" y="2055058"/>
            <a:ext cx="7240686" cy="4427541"/>
          </a:xfr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EA319AE-AE89-238C-54C9-9B5FF23B8B74}"/>
              </a:ext>
            </a:extLst>
          </p:cNvPr>
          <p:cNvSpPr txBox="1"/>
          <p:nvPr/>
        </p:nvSpPr>
        <p:spPr>
          <a:xfrm>
            <a:off x="1004868" y="1398351"/>
            <a:ext cx="6866592" cy="400110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EN CLAIR  : </a:t>
            </a:r>
            <a:r>
              <a:rPr lang="fr-FR" sz="2000" b="1" dirty="0"/>
              <a:t>paupérisation programmée des retraités.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3E8DC67-4C95-46CF-45B1-3AEE6E93D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90931E-0DD6-A9FE-AE68-F859F1D32531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Google Shape;101;p2">
            <a:extLst>
              <a:ext uri="{FF2B5EF4-FFF2-40B4-BE49-F238E27FC236}">
                <a16:creationId xmlns:a16="http://schemas.microsoft.com/office/drawing/2014/main" id="{F8E9E0B9-8B2A-F0E1-0EA0-ECFFFC608A58}"/>
              </a:ext>
            </a:extLst>
          </p:cNvPr>
          <p:cNvSpPr/>
          <p:nvPr/>
        </p:nvSpPr>
        <p:spPr>
          <a:xfrm>
            <a:off x="415768" y="980842"/>
            <a:ext cx="5071364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5815B36-2959-FC67-C8E3-8D5C3CC3FE6A}"/>
              </a:ext>
            </a:extLst>
          </p:cNvPr>
          <p:cNvSpPr txBox="1"/>
          <p:nvPr/>
        </p:nvSpPr>
        <p:spPr>
          <a:xfrm>
            <a:off x="391681" y="294121"/>
            <a:ext cx="5095451" cy="778588"/>
          </a:xfrm>
          <a:prstGeom prst="rect">
            <a:avLst/>
          </a:prstGeom>
          <a:noFill/>
          <a:ln>
            <a:noFill/>
          </a:ln>
        </p:spPr>
        <p:txBody>
          <a:bodyPr wrap="none" lIns="81638" tIns="40819" rIns="81638" bIns="40819" compatLnSpc="0">
            <a:spAutoFit/>
          </a:bodyPr>
          <a:lstStyle/>
          <a:p>
            <a:pPr>
              <a:defRPr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+mj-ea"/>
                <a:cs typeface="+mj-cs"/>
              </a:rPr>
              <a:t>Quelques pistes de réflexion.</a:t>
            </a:r>
            <a:endParaRPr lang="fr-FR" sz="1814" b="1" dirty="0">
              <a:latin typeface="Sitka Heading" pitchFamily="18"/>
              <a:ea typeface="Microsoft YaHei" pitchFamily="2"/>
              <a:cs typeface="Lucida Sans" pitchFamily="2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A1A8864-89D8-D8FE-114B-1CFFCDBBD7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477E4F54-6BFE-05F6-27D1-62349CCCD200}"/>
              </a:ext>
            </a:extLst>
          </p:cNvPr>
          <p:cNvSpPr txBox="1"/>
          <p:nvPr/>
        </p:nvSpPr>
        <p:spPr>
          <a:xfrm>
            <a:off x="222642" y="1717132"/>
            <a:ext cx="8490240" cy="3785652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DF2938"/>
                </a:solidFill>
              </a:rPr>
              <a:t>Projet proposé :</a:t>
            </a:r>
          </a:p>
          <a:p>
            <a:endParaRPr lang="fr-FR" sz="2000" b="1" dirty="0">
              <a:solidFill>
                <a:srgbClr val="DF2938"/>
              </a:solidFill>
            </a:endParaRPr>
          </a:p>
          <a:p>
            <a:r>
              <a:rPr lang="fr-FR" sz="2000" dirty="0"/>
              <a:t>→  </a:t>
            </a:r>
            <a:r>
              <a:rPr lang="fr-FR" sz="2000" b="1" dirty="0"/>
              <a:t>accréditer la thèse «  on n'aura pas de retraite  »</a:t>
            </a:r>
            <a:r>
              <a:rPr lang="fr-FR" sz="2000" dirty="0"/>
              <a:t> </a:t>
            </a:r>
          </a:p>
          <a:p>
            <a:pPr algn="r"/>
            <a:r>
              <a:rPr lang="fr-FR" sz="2000" dirty="0"/>
              <a:t>avec pour incidence  : « c'est à moi de la préparer ! »</a:t>
            </a:r>
          </a:p>
          <a:p>
            <a:r>
              <a:rPr lang="fr-FR" sz="2000" dirty="0"/>
              <a:t> </a:t>
            </a:r>
            <a:r>
              <a:rPr lang="fr-FR" sz="2000" b="1" dirty="0"/>
              <a:t>=&gt; recours aux retraites privées </a:t>
            </a:r>
          </a:p>
          <a:p>
            <a:pPr algn="r"/>
            <a:r>
              <a:rPr lang="fr-FR" sz="2000" dirty="0"/>
              <a:t>(dispositifs d'épargne-retraite, investissement, fonds de pension)...</a:t>
            </a:r>
          </a:p>
          <a:p>
            <a:pPr algn="r"/>
            <a:r>
              <a:rPr lang="fr-FR" sz="2000" dirty="0"/>
              <a:t> pour ceux qui le pourront.</a:t>
            </a:r>
          </a:p>
          <a:p>
            <a:pPr algn="r"/>
            <a:endParaRPr lang="fr-FR" sz="2000" dirty="0"/>
          </a:p>
          <a:p>
            <a:r>
              <a:rPr lang="fr-FR" sz="2000" b="1" dirty="0"/>
              <a:t>→ oubli volontaire de paramètres de réflexion </a:t>
            </a:r>
            <a:r>
              <a:rPr lang="fr-FR" sz="2000" dirty="0"/>
              <a:t>dès qu'il s'agit de retraites  :</a:t>
            </a:r>
          </a:p>
          <a:p>
            <a:r>
              <a:rPr lang="fr-FR" sz="2000" dirty="0"/>
              <a:t>	</a:t>
            </a:r>
            <a:r>
              <a:rPr lang="fr-FR" sz="2000" b="1" dirty="0"/>
              <a:t>-quel montant de pension idéal </a:t>
            </a:r>
            <a:r>
              <a:rPr lang="fr-FR" sz="2000" dirty="0"/>
              <a:t>assigne-t-on au système par répartition  ?</a:t>
            </a:r>
          </a:p>
          <a:p>
            <a:r>
              <a:rPr lang="fr-FR" sz="2000" dirty="0"/>
              <a:t>	</a:t>
            </a:r>
            <a:r>
              <a:rPr lang="fr-FR" sz="2000" b="1" dirty="0"/>
              <a:t>-pourquoi évacuer du débat </a:t>
            </a:r>
            <a:r>
              <a:rPr lang="fr-FR" sz="2000" dirty="0"/>
              <a:t>l'augmentation des cotisations ?</a:t>
            </a:r>
          </a:p>
          <a:p>
            <a:endParaRPr lang="fr-FR" sz="2000" b="1" dirty="0">
              <a:solidFill>
                <a:srgbClr val="DF2938"/>
              </a:solidFill>
            </a:endParaRP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28ECD5-D96E-67A5-8446-896775357A18}"/>
              </a:ext>
            </a:extLst>
          </p:cNvPr>
          <p:cNvSpPr>
            <a:spLocks/>
          </p:cNvSpPr>
          <p:nvPr/>
        </p:nvSpPr>
        <p:spPr>
          <a:xfrm>
            <a:off x="109331" y="105223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D’autres financements sont possibles !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6690711" cy="181232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90D1C7E-0BE1-23F0-AAD9-75113EBB50EB}"/>
              </a:ext>
            </a:extLst>
          </p:cNvPr>
          <p:cNvSpPr txBox="1"/>
          <p:nvPr/>
        </p:nvSpPr>
        <p:spPr>
          <a:xfrm>
            <a:off x="343180" y="1420197"/>
            <a:ext cx="4121501" cy="3323987"/>
          </a:xfrm>
          <a:prstGeom prst="rect">
            <a:avLst/>
          </a:prstGeom>
          <a:noFill/>
          <a:ln w="28575">
            <a:solidFill>
              <a:srgbClr val="01A455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1A455"/>
                </a:solidFill>
              </a:rPr>
              <a:t>Amélioration des recettes existantes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Fin des exonérations de cotisations sociales pour les entreprises (64 milliards d’€/an)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Légère augmentation des cotisations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Augmentation des salaires = plus de cotisations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Baisse du taux de chômage = plus de cotisations (1 million d’emplois au SMIC = 4 milliards d’€ de recettes)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8A6797CE-BF68-C3E9-29CE-959BECCBF005}"/>
              </a:ext>
            </a:extLst>
          </p:cNvPr>
          <p:cNvSpPr txBox="1"/>
          <p:nvPr/>
        </p:nvSpPr>
        <p:spPr>
          <a:xfrm>
            <a:off x="4880113" y="1339012"/>
            <a:ext cx="3796747" cy="2492990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466AD"/>
                </a:solidFill>
              </a:rPr>
              <a:t>Création de nouvelles ressources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Taxer les superprofits (80 milliards d’€ de dividendes reversés en 2022 par les entreprises du CAC 40),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Lutte contre la fraude fiscale (80 milliards d’€),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Retour de l’ISF (3,2 milliards d’€)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:a16="http://schemas.microsoft.com/office/drawing/2014/main" id="{9FF4ECF3-2D5C-2C3A-67D9-0974565ABE76}"/>
              </a:ext>
            </a:extLst>
          </p:cNvPr>
          <p:cNvSpPr/>
          <p:nvPr/>
        </p:nvSpPr>
        <p:spPr>
          <a:xfrm>
            <a:off x="2022612" y="5505264"/>
            <a:ext cx="5039139" cy="975251"/>
          </a:xfrm>
          <a:prstGeom prst="roundRect">
            <a:avLst/>
          </a:prstGeom>
          <a:solidFill>
            <a:srgbClr val="DF2938"/>
          </a:solidFill>
          <a:ln>
            <a:solidFill>
              <a:srgbClr val="DF29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bg1"/>
                </a:solidFill>
              </a:rPr>
              <a:t>Il s’agit de choix politiques,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d’une autre répartition des richesses</a:t>
            </a:r>
          </a:p>
        </p:txBody>
      </p:sp>
      <p:pic>
        <p:nvPicPr>
          <p:cNvPr id="3" name="Image 2" descr="Une image contenant texte&#10;&#10;Description générée automatiquement">
            <a:extLst>
              <a:ext uri="{FF2B5EF4-FFF2-40B4-BE49-F238E27FC236}">
                <a16:creationId xmlns:a16="http://schemas.microsoft.com/office/drawing/2014/main" id="{075A71E2-D899-A8DF-7273-3AA0B45903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582" t="17153" r="6936" b="19874"/>
          <a:stretch/>
        </p:blipFill>
        <p:spPr>
          <a:xfrm rot="244437">
            <a:off x="5219391" y="4052761"/>
            <a:ext cx="3353312" cy="139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62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Le projet de la FSU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8" y="980842"/>
            <a:ext cx="5338990" cy="154799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1812FD9A-FF84-52CE-151C-09444157F80F}"/>
              </a:ext>
            </a:extLst>
          </p:cNvPr>
          <p:cNvSpPr/>
          <p:nvPr/>
        </p:nvSpPr>
        <p:spPr>
          <a:xfrm>
            <a:off x="729837" y="1224977"/>
            <a:ext cx="7783000" cy="904687"/>
          </a:xfrm>
          <a:prstGeom prst="roundRect">
            <a:avLst/>
          </a:prstGeom>
          <a:solidFill>
            <a:srgbClr val="DF29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/>
              <a:t>Départ à </a:t>
            </a:r>
            <a:r>
              <a:rPr lang="fr-FR" sz="2400" b="1" dirty="0"/>
              <a:t>60 ans </a:t>
            </a:r>
            <a:r>
              <a:rPr lang="fr-FR" sz="2400" dirty="0"/>
              <a:t>avec </a:t>
            </a:r>
            <a:r>
              <a:rPr lang="fr-FR" sz="2400" b="1" dirty="0"/>
              <a:t>75% </a:t>
            </a:r>
            <a:r>
              <a:rPr lang="fr-FR" sz="2400" dirty="0"/>
              <a:t>du dernier salaire et</a:t>
            </a:r>
            <a:r>
              <a:rPr lang="fr-FR" sz="2400" b="1" dirty="0"/>
              <a:t> 37,5 années</a:t>
            </a:r>
            <a:r>
              <a:rPr lang="fr-FR" sz="2400" dirty="0"/>
              <a:t>, sans décote ni surcote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12BF2A2B-A90F-5A84-0697-91DDC8002DC4}"/>
              </a:ext>
            </a:extLst>
          </p:cNvPr>
          <p:cNvSpPr/>
          <p:nvPr/>
        </p:nvSpPr>
        <p:spPr>
          <a:xfrm>
            <a:off x="5021978" y="2344072"/>
            <a:ext cx="2818360" cy="795131"/>
          </a:xfrm>
          <a:prstGeom prst="roundRect">
            <a:avLst/>
          </a:prstGeom>
          <a:solidFill>
            <a:srgbClr val="0466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Pensions </a:t>
            </a:r>
            <a:r>
              <a:rPr lang="fr-FR" b="1" dirty="0"/>
              <a:t>indexées sur les salaires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6BF1E8C7-4863-F764-915A-BB7B3A7929F6}"/>
              </a:ext>
            </a:extLst>
          </p:cNvPr>
          <p:cNvSpPr/>
          <p:nvPr/>
        </p:nvSpPr>
        <p:spPr>
          <a:xfrm>
            <a:off x="396335" y="2325130"/>
            <a:ext cx="3482939" cy="795131"/>
          </a:xfrm>
          <a:prstGeom prst="roundRect">
            <a:avLst/>
          </a:prstGeom>
          <a:solidFill>
            <a:srgbClr val="01A4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Prise en compte des années d’</a:t>
            </a:r>
            <a:r>
              <a:rPr lang="fr-FR" b="1" dirty="0"/>
              <a:t>études</a:t>
            </a:r>
            <a:r>
              <a:rPr lang="fr-FR" dirty="0"/>
              <a:t>, de stages, de chômage</a:t>
            </a:r>
            <a:endParaRPr lang="fr-FR" b="1" dirty="0"/>
          </a:p>
        </p:txBody>
      </p: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8AB0B1E7-D2B8-A087-0341-F12C2ACCEC45}"/>
              </a:ext>
            </a:extLst>
          </p:cNvPr>
          <p:cNvSpPr/>
          <p:nvPr/>
        </p:nvSpPr>
        <p:spPr>
          <a:xfrm>
            <a:off x="793604" y="3307158"/>
            <a:ext cx="3482939" cy="1002592"/>
          </a:xfrm>
          <a:prstGeom prst="roundRect">
            <a:avLst/>
          </a:prstGeom>
          <a:solidFill>
            <a:srgbClr val="FEF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Amélioration de la situation des </a:t>
            </a:r>
            <a:r>
              <a:rPr lang="fr-FR" dirty="0" err="1">
                <a:solidFill>
                  <a:schemeClr val="tx1"/>
                </a:solidFill>
              </a:rPr>
              <a:t>enseignante·es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 err="1">
                <a:solidFill>
                  <a:schemeClr val="tx1"/>
                </a:solidFill>
              </a:rPr>
              <a:t>polypensionné·es</a:t>
            </a:r>
            <a:r>
              <a:rPr lang="fr-FR" dirty="0">
                <a:solidFill>
                  <a:schemeClr val="tx1"/>
                </a:solidFill>
              </a:rPr>
              <a:t> (double carrière privé et public)</a:t>
            </a:r>
            <a:endParaRPr lang="fr-FR" b="1" dirty="0">
              <a:solidFill>
                <a:schemeClr val="tx1"/>
              </a:solidFill>
            </a:endParaRPr>
          </a:p>
        </p:txBody>
      </p:sp>
      <p:sp>
        <p:nvSpPr>
          <p:cNvPr id="19" name="Rectangle : coins arrondis 18">
            <a:extLst>
              <a:ext uri="{FF2B5EF4-FFF2-40B4-BE49-F238E27FC236}">
                <a16:creationId xmlns:a16="http://schemas.microsoft.com/office/drawing/2014/main" id="{6AB639DF-A74E-EA30-476A-6C156000BA14}"/>
              </a:ext>
            </a:extLst>
          </p:cNvPr>
          <p:cNvSpPr/>
          <p:nvPr/>
        </p:nvSpPr>
        <p:spPr>
          <a:xfrm>
            <a:off x="5180832" y="3357561"/>
            <a:ext cx="2998100" cy="900149"/>
          </a:xfrm>
          <a:prstGeom prst="roundRect">
            <a:avLst/>
          </a:prstGeom>
          <a:solidFill>
            <a:srgbClr val="DF293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Mise en place d’un dispositif de </a:t>
            </a:r>
            <a:r>
              <a:rPr lang="fr-FR" b="1" dirty="0"/>
              <a:t>cessation progressive d’activité </a:t>
            </a:r>
            <a:r>
              <a:rPr lang="fr-FR" dirty="0"/>
              <a:t>(CPA)</a:t>
            </a:r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11003CC8-35A8-4146-678C-B14E01148103}"/>
              </a:ext>
            </a:extLst>
          </p:cNvPr>
          <p:cNvSpPr/>
          <p:nvPr/>
        </p:nvSpPr>
        <p:spPr>
          <a:xfrm>
            <a:off x="520144" y="4566660"/>
            <a:ext cx="3482939" cy="1239078"/>
          </a:xfrm>
          <a:prstGeom prst="roundRect">
            <a:avLst/>
          </a:prstGeom>
          <a:solidFill>
            <a:srgbClr val="0466A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Possibilité de faire valoir ses droits à partir de sa </a:t>
            </a:r>
            <a:r>
              <a:rPr lang="fr-FR" b="1" dirty="0"/>
              <a:t>date anniversaire</a:t>
            </a:r>
            <a:r>
              <a:rPr lang="fr-FR" dirty="0"/>
              <a:t>, sans avoir à terminer l’année scolaire</a:t>
            </a:r>
            <a:endParaRPr lang="fr-FR" b="1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CFA52FA6-3521-29FD-5FF3-A65FB8EDCB07}"/>
              </a:ext>
            </a:extLst>
          </p:cNvPr>
          <p:cNvSpPr/>
          <p:nvPr/>
        </p:nvSpPr>
        <p:spPr>
          <a:xfrm>
            <a:off x="4567288" y="5586514"/>
            <a:ext cx="2699786" cy="817152"/>
          </a:xfrm>
          <a:prstGeom prst="roundRect">
            <a:avLst/>
          </a:prstGeom>
          <a:solidFill>
            <a:srgbClr val="FEF2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La fin des </a:t>
            </a:r>
            <a:r>
              <a:rPr lang="fr-FR" b="1" dirty="0">
                <a:solidFill>
                  <a:schemeClr val="tx1"/>
                </a:solidFill>
              </a:rPr>
              <a:t>inégalités salariales</a:t>
            </a:r>
            <a:r>
              <a:rPr lang="fr-FR" dirty="0">
                <a:solidFill>
                  <a:schemeClr val="tx1"/>
                </a:solidFill>
              </a:rPr>
              <a:t> entre les femmes et les hommes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E83C07A-742E-1AF9-4B8C-207E25CA05BC}"/>
              </a:ext>
            </a:extLst>
          </p:cNvPr>
          <p:cNvSpPr/>
          <p:nvPr/>
        </p:nvSpPr>
        <p:spPr>
          <a:xfrm>
            <a:off x="5582028" y="4524546"/>
            <a:ext cx="2455412" cy="795131"/>
          </a:xfrm>
          <a:prstGeom prst="roundRect">
            <a:avLst/>
          </a:prstGeom>
          <a:solidFill>
            <a:srgbClr val="01A455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Amélioration des </a:t>
            </a:r>
            <a:r>
              <a:rPr lang="fr-FR" b="1" dirty="0"/>
              <a:t>droits liés aux enfants</a:t>
            </a:r>
          </a:p>
        </p:txBody>
      </p:sp>
    </p:spTree>
    <p:extLst>
      <p:ext uri="{BB962C8B-B14F-4D97-AF65-F5344CB8AC3E}">
        <p14:creationId xmlns:p14="http://schemas.microsoft.com/office/powerpoint/2010/main" val="341964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C72BD3-9940-6056-58DA-473003DA30CF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9172" y="408723"/>
            <a:ext cx="2661770" cy="121554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Toutes et tous </a:t>
            </a:r>
            <a:r>
              <a:rPr lang="fr-FR" sz="4000" b="1" dirty="0" err="1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mobilisé·es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4504103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27252B32-A33B-5040-284A-E987B6944112}"/>
              </a:ext>
            </a:extLst>
          </p:cNvPr>
          <p:cNvSpPr txBox="1"/>
          <p:nvPr/>
        </p:nvSpPr>
        <p:spPr>
          <a:xfrm>
            <a:off x="4983997" y="3014097"/>
            <a:ext cx="3926711" cy="400110"/>
          </a:xfrm>
          <a:prstGeom prst="rect">
            <a:avLst/>
          </a:prstGeom>
          <a:solidFill>
            <a:srgbClr val="01A45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chemeClr val="bg1"/>
                </a:solidFill>
              </a:rPr>
              <a:t>Prochaines mobilisations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EDAD4F16-6D3C-FB53-DF0C-A04468E90438}"/>
              </a:ext>
            </a:extLst>
          </p:cNvPr>
          <p:cNvSpPr txBox="1"/>
          <p:nvPr/>
        </p:nvSpPr>
        <p:spPr>
          <a:xfrm>
            <a:off x="4983998" y="3789680"/>
            <a:ext cx="3926710" cy="1477328"/>
          </a:xfrm>
          <a:prstGeom prst="rect">
            <a:avLst/>
          </a:prstGeom>
          <a:noFill/>
          <a:ln w="28575">
            <a:solidFill>
              <a:srgbClr val="01A45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endParaRPr lang="fr-FR" dirty="0"/>
          </a:p>
          <a:p>
            <a:pPr algn="ctr"/>
            <a:endParaRPr lang="fr-FR" dirty="0"/>
          </a:p>
          <a:p>
            <a:pPr algn="ctr"/>
            <a:r>
              <a:rPr lang="fr-FR" dirty="0"/>
              <a:t>À compléter…</a:t>
            </a:r>
          </a:p>
          <a:p>
            <a:pPr algn="ctr"/>
            <a:endParaRPr lang="fr-FR" dirty="0"/>
          </a:p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F955B57-3B79-9BB8-9A1F-1162E308D770}"/>
              </a:ext>
            </a:extLst>
          </p:cNvPr>
          <p:cNvSpPr txBox="1"/>
          <p:nvPr/>
        </p:nvSpPr>
        <p:spPr>
          <a:xfrm>
            <a:off x="188561" y="1203404"/>
            <a:ext cx="4618293" cy="4347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Report de l’âge légal de départ à la retraite à 64 ans,</a:t>
            </a:r>
          </a:p>
          <a:p>
            <a:pPr algn="ctr"/>
            <a:r>
              <a:rPr lang="fr-FR" sz="2000" b="1" dirty="0"/>
              <a:t>Augmentation de la durée de cotisation,</a:t>
            </a:r>
          </a:p>
          <a:p>
            <a:pPr algn="ctr"/>
            <a:endParaRPr lang="fr-FR" sz="1050" dirty="0"/>
          </a:p>
          <a:p>
            <a:pPr algn="ctr"/>
            <a:r>
              <a:rPr lang="fr-FR" sz="3200" b="1" dirty="0">
                <a:solidFill>
                  <a:srgbClr val="DF2938"/>
                </a:solidFill>
              </a:rPr>
              <a:t>Non à cette</a:t>
            </a:r>
          </a:p>
          <a:p>
            <a:pPr algn="ctr"/>
            <a:r>
              <a:rPr lang="fr-FR" sz="3200" b="1" dirty="0">
                <a:solidFill>
                  <a:srgbClr val="DF2938"/>
                </a:solidFill>
              </a:rPr>
              <a:t>contre-réforme !</a:t>
            </a:r>
          </a:p>
          <a:p>
            <a:pPr algn="ctr"/>
            <a:r>
              <a:rPr lang="fr-FR" dirty="0"/>
              <a:t> </a:t>
            </a:r>
          </a:p>
          <a:p>
            <a:pPr algn="ctr"/>
            <a:r>
              <a:rPr lang="fr-FR" sz="2400" b="1" dirty="0">
                <a:solidFill>
                  <a:schemeClr val="bg1"/>
                </a:solidFill>
                <a:highlight>
                  <a:srgbClr val="DF2938"/>
                </a:highlight>
              </a:rPr>
              <a:t>Mobilisons-nous</a:t>
            </a:r>
          </a:p>
          <a:p>
            <a:pPr algn="ctr"/>
            <a:endParaRPr lang="fr-FR" sz="2000" b="1" dirty="0">
              <a:solidFill>
                <a:srgbClr val="DF2938"/>
              </a:solidFill>
            </a:endParaRPr>
          </a:p>
          <a:p>
            <a:pPr algn="ctr"/>
            <a:r>
              <a:rPr lang="fr-FR" sz="2000" b="1" dirty="0">
                <a:solidFill>
                  <a:srgbClr val="DF2938"/>
                </a:solidFill>
              </a:rPr>
              <a:t>POUR</a:t>
            </a:r>
            <a:r>
              <a:rPr lang="fr-FR" sz="2000" b="1" dirty="0"/>
              <a:t> l’abandon de cette contre-réforme inutile et injuste</a:t>
            </a:r>
          </a:p>
          <a:p>
            <a:pPr algn="ctr"/>
            <a:r>
              <a:rPr lang="fr-FR" sz="2000" b="1" dirty="0">
                <a:solidFill>
                  <a:srgbClr val="DF2938"/>
                </a:solidFill>
              </a:rPr>
              <a:t>POUR</a:t>
            </a:r>
            <a:r>
              <a:rPr lang="fr-FR" sz="2000" b="1" dirty="0">
                <a:solidFill>
                  <a:srgbClr val="01A455"/>
                </a:solidFill>
              </a:rPr>
              <a:t> </a:t>
            </a:r>
            <a:r>
              <a:rPr lang="fr-FR" sz="2000" b="1" dirty="0"/>
              <a:t>une vraie réforme porteuse de progrès social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EAD3345D-BAD9-DCFA-15BE-6724DEDC3956}"/>
              </a:ext>
            </a:extLst>
          </p:cNvPr>
          <p:cNvSpPr txBox="1"/>
          <p:nvPr/>
        </p:nvSpPr>
        <p:spPr>
          <a:xfrm>
            <a:off x="415768" y="5672948"/>
            <a:ext cx="3929989" cy="815608"/>
          </a:xfrm>
          <a:prstGeom prst="rect">
            <a:avLst/>
          </a:prstGeom>
          <a:solidFill>
            <a:srgbClr val="FEF200"/>
          </a:solidFill>
        </p:spPr>
        <p:txBody>
          <a:bodyPr wrap="square">
            <a:spAutoFit/>
          </a:bodyPr>
          <a:lstStyle/>
          <a:p>
            <a:pPr algn="ctr"/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#PasUneAnnéeDePlus</a:t>
            </a:r>
          </a:p>
          <a:p>
            <a:pPr algn="ctr"/>
            <a:endParaRPr lang="fr-FR" sz="1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1800" b="1" i="1" dirty="0">
                <a:latin typeface="Arial" panose="020B0604020202020204" pitchFamily="34" charset="0"/>
                <a:cs typeface="Arial" panose="020B0604020202020204" pitchFamily="34" charset="0"/>
              </a:rPr>
              <a:t>#PasUnEuroDeMoins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52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Calcul d’une pension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1067106"/>
            <a:ext cx="3638647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C13FBC9A-82D5-1C0D-4205-8724C191BB09}"/>
              </a:ext>
            </a:extLst>
          </p:cNvPr>
          <p:cNvGrpSpPr/>
          <p:nvPr/>
        </p:nvGrpSpPr>
        <p:grpSpPr>
          <a:xfrm>
            <a:off x="450766" y="2219400"/>
            <a:ext cx="8147406" cy="1436063"/>
            <a:chOff x="763671" y="2346189"/>
            <a:chExt cx="8656658" cy="1436063"/>
          </a:xfrm>
        </p:grpSpPr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D0527D2C-46BC-C174-0613-6F45E27C9B79}"/>
                </a:ext>
              </a:extLst>
            </p:cNvPr>
            <p:cNvSpPr txBox="1"/>
            <p:nvPr/>
          </p:nvSpPr>
          <p:spPr>
            <a:xfrm>
              <a:off x="763671" y="2370550"/>
              <a:ext cx="1894955" cy="1411702"/>
            </a:xfrm>
            <a:prstGeom prst="rect">
              <a:avLst/>
            </a:prstGeom>
            <a:solidFill>
              <a:srgbClr val="01A455"/>
            </a:solidFill>
          </p:spPr>
          <p:txBody>
            <a:bodyPr wrap="square" rtlCol="0" anchor="ctr" anchorCtr="1">
              <a:no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Traitement indiciaire</a:t>
              </a:r>
            </a:p>
          </p:txBody>
        </p: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D32B9C53-EFC9-4E4F-8F16-FB0345EC7BEA}"/>
                </a:ext>
              </a:extLst>
            </p:cNvPr>
            <p:cNvSpPr txBox="1"/>
            <p:nvPr/>
          </p:nvSpPr>
          <p:spPr>
            <a:xfrm>
              <a:off x="3449681" y="2363578"/>
              <a:ext cx="1843156" cy="1408337"/>
            </a:xfrm>
            <a:prstGeom prst="rect">
              <a:avLst/>
            </a:prstGeom>
            <a:solidFill>
              <a:srgbClr val="0466AD"/>
            </a:solidFill>
          </p:spPr>
          <p:txBody>
            <a:bodyPr wrap="square" rtlCol="0" anchor="ctr" anchorCtr="1">
              <a:noAutofit/>
            </a:bodyPr>
            <a:lstStyle/>
            <a:p>
              <a:r>
                <a:rPr lang="fr-FR" sz="2400" dirty="0">
                  <a:solidFill>
                    <a:schemeClr val="bg1"/>
                  </a:solidFill>
                </a:rPr>
                <a:t>Taux de pension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43846240-29CC-9D67-09E7-F2F342EABE6D}"/>
                </a:ext>
              </a:extLst>
            </p:cNvPr>
            <p:cNvSpPr txBox="1"/>
            <p:nvPr/>
          </p:nvSpPr>
          <p:spPr>
            <a:xfrm>
              <a:off x="6083886" y="2346189"/>
              <a:ext cx="3336443" cy="1408337"/>
            </a:xfrm>
            <a:prstGeom prst="rect">
              <a:avLst/>
            </a:prstGeom>
            <a:solidFill>
              <a:srgbClr val="DF2938"/>
            </a:solidFill>
            <a:ln>
              <a:noFill/>
            </a:ln>
          </p:spPr>
          <p:txBody>
            <a:bodyPr wrap="square" rtlCol="0" anchor="ctr" anchorCtr="0">
              <a:noAutofit/>
            </a:bodyPr>
            <a:lstStyle/>
            <a:p>
              <a:pPr algn="ctr"/>
              <a:r>
                <a:rPr lang="fr-FR" sz="2400" dirty="0">
                  <a:solidFill>
                    <a:schemeClr val="bg1"/>
                  </a:solidFill>
                </a:rPr>
                <a:t>Coefficient de minoration ou de majoration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5921EA7-584C-B46C-8F2B-D96921E39FC5}"/>
                </a:ext>
              </a:extLst>
            </p:cNvPr>
            <p:cNvSpPr txBox="1"/>
            <p:nvPr/>
          </p:nvSpPr>
          <p:spPr>
            <a:xfrm>
              <a:off x="2799111" y="2830180"/>
              <a:ext cx="510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X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A1F41A80-DA8D-24D3-62CC-F5B6253359C7}"/>
                </a:ext>
              </a:extLst>
            </p:cNvPr>
            <p:cNvSpPr txBox="1"/>
            <p:nvPr/>
          </p:nvSpPr>
          <p:spPr>
            <a:xfrm>
              <a:off x="5433319" y="2830179"/>
              <a:ext cx="5100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X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C1B4B7B4-7C59-B04B-071F-C09DC4662690}"/>
              </a:ext>
            </a:extLst>
          </p:cNvPr>
          <p:cNvSpPr txBox="1"/>
          <p:nvPr/>
        </p:nvSpPr>
        <p:spPr>
          <a:xfrm>
            <a:off x="415768" y="4051006"/>
            <a:ext cx="1818477" cy="369332"/>
          </a:xfrm>
          <a:prstGeom prst="rect">
            <a:avLst/>
          </a:prstGeom>
          <a:noFill/>
          <a:ln w="28575">
            <a:solidFill>
              <a:srgbClr val="01A455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6 derniers mois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6DB0427-1965-3FD4-70DB-117B40030503}"/>
              </a:ext>
            </a:extLst>
          </p:cNvPr>
          <p:cNvSpPr txBox="1"/>
          <p:nvPr/>
        </p:nvSpPr>
        <p:spPr>
          <a:xfrm>
            <a:off x="2978764" y="4051006"/>
            <a:ext cx="1683285" cy="1200329"/>
          </a:xfrm>
          <a:prstGeom prst="rect">
            <a:avLst/>
          </a:prstGeom>
          <a:noFill/>
          <a:ln w="28575">
            <a:solidFill>
              <a:srgbClr val="0466AD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75 % max, fonction de la durée de cotisation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616C0C38-3778-478B-98E1-4D61014C2037}"/>
              </a:ext>
            </a:extLst>
          </p:cNvPr>
          <p:cNvSpPr txBox="1"/>
          <p:nvPr/>
        </p:nvSpPr>
        <p:spPr>
          <a:xfrm>
            <a:off x="5458005" y="4051006"/>
            <a:ext cx="3140167" cy="369332"/>
          </a:xfrm>
          <a:prstGeom prst="rect">
            <a:avLst/>
          </a:prstGeom>
          <a:noFill/>
          <a:ln w="28575">
            <a:solidFill>
              <a:srgbClr val="DF2938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Décote ou Surcote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9D0F552-4A30-5668-79B4-BA80042D231B}"/>
              </a:ext>
            </a:extLst>
          </p:cNvPr>
          <p:cNvSpPr txBox="1"/>
          <p:nvPr/>
        </p:nvSpPr>
        <p:spPr>
          <a:xfrm rot="627524">
            <a:off x="7104883" y="369262"/>
            <a:ext cx="1630943" cy="646331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30613"/>
                </a:solidFill>
              </a:rPr>
              <a:t>Fonction publique</a:t>
            </a:r>
          </a:p>
        </p:txBody>
      </p:sp>
    </p:spTree>
    <p:extLst>
      <p:ext uri="{BB962C8B-B14F-4D97-AF65-F5344CB8AC3E}">
        <p14:creationId xmlns:p14="http://schemas.microsoft.com/office/powerpoint/2010/main" val="3047966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5530846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Des dégradations successives…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5478137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1A0CE29-0352-E8F6-42A7-59644A0B89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42756"/>
              </p:ext>
            </p:extLst>
          </p:nvPr>
        </p:nvGraphicFramePr>
        <p:xfrm>
          <a:off x="243420" y="1191416"/>
          <a:ext cx="8657159" cy="477166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17027">
                  <a:extLst>
                    <a:ext uri="{9D8B030D-6E8A-4147-A177-3AD203B41FA5}">
                      <a16:colId xmlns:a16="http://schemas.microsoft.com/office/drawing/2014/main" val="2754335251"/>
                    </a:ext>
                  </a:extLst>
                </a:gridCol>
                <a:gridCol w="1653192">
                  <a:extLst>
                    <a:ext uri="{9D8B030D-6E8A-4147-A177-3AD203B41FA5}">
                      <a16:colId xmlns:a16="http://schemas.microsoft.com/office/drawing/2014/main" val="2463771029"/>
                    </a:ext>
                  </a:extLst>
                </a:gridCol>
                <a:gridCol w="1820014">
                  <a:extLst>
                    <a:ext uri="{9D8B030D-6E8A-4147-A177-3AD203B41FA5}">
                      <a16:colId xmlns:a16="http://schemas.microsoft.com/office/drawing/2014/main" val="2144507982"/>
                    </a:ext>
                  </a:extLst>
                </a:gridCol>
                <a:gridCol w="1733463">
                  <a:extLst>
                    <a:ext uri="{9D8B030D-6E8A-4147-A177-3AD203B41FA5}">
                      <a16:colId xmlns:a16="http://schemas.microsoft.com/office/drawing/2014/main" val="1714728700"/>
                    </a:ext>
                  </a:extLst>
                </a:gridCol>
                <a:gridCol w="1733463">
                  <a:extLst>
                    <a:ext uri="{9D8B030D-6E8A-4147-A177-3AD203B41FA5}">
                      <a16:colId xmlns:a16="http://schemas.microsoft.com/office/drawing/2014/main" val="1205167091"/>
                    </a:ext>
                  </a:extLst>
                </a:gridCol>
              </a:tblGrid>
              <a:tr h="6908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400" dirty="0">
                        <a:effectLst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Avant 2004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2003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Réforme Fillon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Réforme Woerth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Réforme Touraine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46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42865"/>
                  </a:ext>
                </a:extLst>
              </a:tr>
              <a:tr h="5254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Age d’ouverture des droits à la retraite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60 ans (catégorie sédentaire)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55 ans (catégorie active)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62 ans (catégorie sédentaire)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57 ans (catégorie active)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394547"/>
                  </a:ext>
                </a:extLst>
              </a:tr>
              <a:tr h="5006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Age pour une</a:t>
                      </a:r>
                      <a:r>
                        <a:rPr kumimoji="0" lang="fr-FR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retraite sans décote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 65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67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50622726"/>
                  </a:ext>
                </a:extLst>
              </a:tr>
              <a:tr h="880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Nombre d’années requises pour une retraite à taux plein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37,5 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(150 trimestres)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40 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(160 trimestres)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 41,5 ans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(166 trimestres)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43 ans en 2035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(172 trimestres)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15086134"/>
                  </a:ext>
                </a:extLst>
              </a:tr>
              <a:tr h="4007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Décote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Aucune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– 1,25% par trimestre manquant, jusqu’à 25%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68163565"/>
                  </a:ext>
                </a:extLst>
              </a:tr>
              <a:tr h="5612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CPA</a:t>
                      </a: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À partir de 55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À partir de 58 ans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Suppression de la CPA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1816580"/>
                  </a:ext>
                </a:extLst>
              </a:tr>
              <a:tr h="1016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solidFill>
                            <a:schemeClr val="bg1"/>
                          </a:solidFill>
                          <a:effectLst/>
                        </a:rPr>
                        <a:t>Bonification pour enfants</a:t>
                      </a:r>
                      <a:endParaRPr lang="fr-FR" sz="14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01A45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>
                          <a:effectLst/>
                        </a:rPr>
                        <a:t>4 Trimestres par enfant</a:t>
                      </a:r>
                      <a:endParaRPr lang="fr-F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</a:rPr>
                        <a:t>2 trimestres par enfant de durée d’assurance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ou validation des périodes d’interruption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Fermeture progressive du départ anticipé des mères de 3 enfants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400" dirty="0">
                          <a:effectLst/>
                        </a:rPr>
                        <a:t> </a:t>
                      </a: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7165609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707E823A-C9AA-52BF-F72F-FD2FEBEBFD80}"/>
              </a:ext>
            </a:extLst>
          </p:cNvPr>
          <p:cNvSpPr txBox="1"/>
          <p:nvPr/>
        </p:nvSpPr>
        <p:spPr>
          <a:xfrm rot="627524">
            <a:off x="7104883" y="369262"/>
            <a:ext cx="1630943" cy="646331"/>
          </a:xfrm>
          <a:prstGeom prst="rect">
            <a:avLst/>
          </a:prstGeom>
          <a:noFill/>
          <a:ln w="38100">
            <a:solidFill>
              <a:srgbClr val="E3061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E30613"/>
                </a:solidFill>
              </a:rPr>
              <a:t>Fonction publique</a:t>
            </a:r>
          </a:p>
        </p:txBody>
      </p:sp>
    </p:spTree>
    <p:extLst>
      <p:ext uri="{BB962C8B-B14F-4D97-AF65-F5344CB8AC3E}">
        <p14:creationId xmlns:p14="http://schemas.microsoft.com/office/powerpoint/2010/main" val="1981630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78586A-88A5-C07C-F79A-CB2C75541596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Décote : double peine !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3718911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D3496A-904E-646F-9B48-091D6E8A391D}"/>
              </a:ext>
            </a:extLst>
          </p:cNvPr>
          <p:cNvSpPr/>
          <p:nvPr/>
        </p:nvSpPr>
        <p:spPr>
          <a:xfrm>
            <a:off x="701285" y="2377092"/>
            <a:ext cx="1784814" cy="3583429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 dirty="0">
              <a:highlight>
                <a:srgbClr val="1BAEF0"/>
              </a:highligh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E1E6F7B-DC32-CC68-DF51-83FB9467BB91}"/>
              </a:ext>
            </a:extLst>
          </p:cNvPr>
          <p:cNvSpPr txBox="1"/>
          <p:nvPr/>
        </p:nvSpPr>
        <p:spPr>
          <a:xfrm>
            <a:off x="701284" y="2768422"/>
            <a:ext cx="1784815" cy="255454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75%</a:t>
            </a:r>
          </a:p>
          <a:p>
            <a:pPr algn="ctr"/>
            <a:endParaRPr lang="fr-FR" sz="4000" b="1" dirty="0">
              <a:solidFill>
                <a:schemeClr val="bg1"/>
              </a:solidFill>
              <a:ea typeface="Cambria" charset="0"/>
              <a:cs typeface="Cambria" charset="0"/>
            </a:endParaRPr>
          </a:p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2 448€ bruts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46361FF-C067-9F79-1622-94ED770C7FD6}"/>
              </a:ext>
            </a:extLst>
          </p:cNvPr>
          <p:cNvCxnSpPr>
            <a:cxnSpLocks/>
          </p:cNvCxnSpPr>
          <p:nvPr/>
        </p:nvCxnSpPr>
        <p:spPr>
          <a:xfrm>
            <a:off x="2486099" y="2886884"/>
            <a:ext cx="4466476" cy="0"/>
          </a:xfrm>
          <a:prstGeom prst="line">
            <a:avLst/>
          </a:prstGeom>
          <a:ln w="63500">
            <a:solidFill>
              <a:srgbClr val="01A45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AE296D4E-B0CD-F04F-EAB6-B0135DAB8704}"/>
              </a:ext>
            </a:extLst>
          </p:cNvPr>
          <p:cNvSpPr/>
          <p:nvPr/>
        </p:nvSpPr>
        <p:spPr>
          <a:xfrm>
            <a:off x="2949433" y="2945787"/>
            <a:ext cx="1780424" cy="3014734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BED69F9-3E64-EB37-3FE0-7E3FFBC003C3}"/>
              </a:ext>
            </a:extLst>
          </p:cNvPr>
          <p:cNvSpPr/>
          <p:nvPr/>
        </p:nvSpPr>
        <p:spPr>
          <a:xfrm>
            <a:off x="2949433" y="2356460"/>
            <a:ext cx="1780424" cy="483704"/>
          </a:xfrm>
          <a:prstGeom prst="rect">
            <a:avLst/>
          </a:prstGeom>
          <a:pattFill prst="wdUpDiag">
            <a:fgClr>
              <a:srgbClr val="01A455"/>
            </a:fgClr>
            <a:bgClr>
              <a:schemeClr val="bg1"/>
            </a:bgClr>
          </a:pattFill>
          <a:ln>
            <a:solidFill>
              <a:srgbClr val="70B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2" name="ZoneTexte 7">
            <a:extLst>
              <a:ext uri="{FF2B5EF4-FFF2-40B4-BE49-F238E27FC236}">
                <a16:creationId xmlns:a16="http://schemas.microsoft.com/office/drawing/2014/main" id="{9D56138E-C887-ACAF-AB43-7B8E43838BCC}"/>
              </a:ext>
            </a:extLst>
          </p:cNvPr>
          <p:cNvSpPr txBox="1"/>
          <p:nvPr/>
        </p:nvSpPr>
        <p:spPr>
          <a:xfrm>
            <a:off x="2949433" y="3051634"/>
            <a:ext cx="1784815" cy="2554545"/>
          </a:xfrm>
          <a:prstGeom prst="rect">
            <a:avLst/>
          </a:prstGeom>
          <a:solidFill>
            <a:srgbClr val="0466AD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70,5%</a:t>
            </a:r>
          </a:p>
          <a:p>
            <a:pPr algn="ctr"/>
            <a:endParaRPr lang="fr-FR" sz="4000" b="1" dirty="0">
              <a:solidFill>
                <a:schemeClr val="bg1"/>
              </a:solidFill>
              <a:ea typeface="Cambria" charset="0"/>
              <a:cs typeface="Cambria" charset="0"/>
            </a:endParaRPr>
          </a:p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2 301€ bruts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A1679D-9FAE-477F-9384-29E821AFBB77}"/>
              </a:ext>
            </a:extLst>
          </p:cNvPr>
          <p:cNvSpPr/>
          <p:nvPr/>
        </p:nvSpPr>
        <p:spPr>
          <a:xfrm>
            <a:off x="5163370" y="3622569"/>
            <a:ext cx="1780424" cy="2337952"/>
          </a:xfrm>
          <a:prstGeom prst="rect">
            <a:avLst/>
          </a:prstGeom>
          <a:solidFill>
            <a:srgbClr val="0466A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E910F81-5B71-E052-ED1F-007F5C0D5EAC}"/>
              </a:ext>
            </a:extLst>
          </p:cNvPr>
          <p:cNvSpPr/>
          <p:nvPr/>
        </p:nvSpPr>
        <p:spPr>
          <a:xfrm>
            <a:off x="5167760" y="2927401"/>
            <a:ext cx="1776034" cy="604173"/>
          </a:xfrm>
          <a:prstGeom prst="rect">
            <a:avLst/>
          </a:prstGeom>
          <a:pattFill prst="wdUpDiag">
            <a:fgClr>
              <a:srgbClr val="DF2938"/>
            </a:fgClr>
            <a:bgClr>
              <a:schemeClr val="bg1"/>
            </a:bgClr>
          </a:pattFill>
          <a:ln>
            <a:solidFill>
              <a:srgbClr val="ED00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5A17E52-5D48-0C21-4476-0CACE878FB04}"/>
              </a:ext>
            </a:extLst>
          </p:cNvPr>
          <p:cNvSpPr/>
          <p:nvPr/>
        </p:nvSpPr>
        <p:spPr>
          <a:xfrm>
            <a:off x="5163370" y="2336597"/>
            <a:ext cx="1780424" cy="483704"/>
          </a:xfrm>
          <a:prstGeom prst="rect">
            <a:avLst/>
          </a:prstGeom>
          <a:pattFill prst="wdUpDiag">
            <a:fgClr>
              <a:srgbClr val="01A455"/>
            </a:fgClr>
            <a:bgClr>
              <a:schemeClr val="bg1"/>
            </a:bgClr>
          </a:pattFill>
          <a:ln>
            <a:solidFill>
              <a:srgbClr val="70BF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A1956C47-09F6-A20E-694F-53CCE8D4662A}"/>
              </a:ext>
            </a:extLst>
          </p:cNvPr>
          <p:cNvCxnSpPr>
            <a:cxnSpLocks/>
          </p:cNvCxnSpPr>
          <p:nvPr/>
        </p:nvCxnSpPr>
        <p:spPr>
          <a:xfrm>
            <a:off x="4748168" y="3578803"/>
            <a:ext cx="2204407" cy="0"/>
          </a:xfrm>
          <a:prstGeom prst="line">
            <a:avLst/>
          </a:prstGeom>
          <a:ln w="63500">
            <a:solidFill>
              <a:srgbClr val="DF2938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2">
            <a:extLst>
              <a:ext uri="{FF2B5EF4-FFF2-40B4-BE49-F238E27FC236}">
                <a16:creationId xmlns:a16="http://schemas.microsoft.com/office/drawing/2014/main" id="{202502CC-2B5A-A07A-C19B-817930317D9E}"/>
              </a:ext>
            </a:extLst>
          </p:cNvPr>
          <p:cNvSpPr txBox="1"/>
          <p:nvPr/>
        </p:nvSpPr>
        <p:spPr>
          <a:xfrm>
            <a:off x="5167760" y="3687805"/>
            <a:ext cx="1784815" cy="215443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61,7%</a:t>
            </a:r>
          </a:p>
          <a:p>
            <a:pPr algn="ctr"/>
            <a:endParaRPr lang="fr-FR" sz="1400" b="1" dirty="0">
              <a:solidFill>
                <a:schemeClr val="bg1"/>
              </a:solidFill>
              <a:ea typeface="Cambria" charset="0"/>
              <a:cs typeface="Cambria" charset="0"/>
            </a:endParaRPr>
          </a:p>
          <a:p>
            <a:pPr algn="ctr"/>
            <a:r>
              <a:rPr lang="fr-FR" sz="4000" b="1">
                <a:solidFill>
                  <a:schemeClr val="bg1"/>
                </a:solidFill>
                <a:ea typeface="Cambria" charset="0"/>
                <a:cs typeface="Cambria" charset="0"/>
              </a:rPr>
              <a:t>2 013€ </a:t>
            </a:r>
            <a:r>
              <a:rPr lang="fr-FR" sz="4000" b="1" dirty="0">
                <a:solidFill>
                  <a:schemeClr val="bg1"/>
                </a:solidFill>
                <a:ea typeface="Cambria" charset="0"/>
                <a:cs typeface="Cambria" charset="0"/>
              </a:rPr>
              <a:t>bruts</a:t>
            </a:r>
          </a:p>
        </p:txBody>
      </p:sp>
      <p:sp>
        <p:nvSpPr>
          <p:cNvPr id="19" name="ZoneTexte 13">
            <a:extLst>
              <a:ext uri="{FF2B5EF4-FFF2-40B4-BE49-F238E27FC236}">
                <a16:creationId xmlns:a16="http://schemas.microsoft.com/office/drawing/2014/main" id="{968EEFB9-22C1-D377-0DA3-CE1EE9AFBE8A}"/>
              </a:ext>
            </a:extLst>
          </p:cNvPr>
          <p:cNvSpPr txBox="1"/>
          <p:nvPr/>
        </p:nvSpPr>
        <p:spPr>
          <a:xfrm>
            <a:off x="701284" y="1195256"/>
            <a:ext cx="1784815" cy="954107"/>
          </a:xfrm>
          <a:prstGeom prst="rect">
            <a:avLst/>
          </a:prstGeom>
          <a:noFill/>
          <a:ln w="28575">
            <a:solidFill>
              <a:srgbClr val="FEFD57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dirty="0"/>
              <a:t>Enseignant au 11</a:t>
            </a:r>
            <a:r>
              <a:rPr lang="fr-FR" sz="1400" baseline="30000" dirty="0"/>
              <a:t>ème</a:t>
            </a:r>
            <a:r>
              <a:rPr lang="fr-FR" sz="1400" dirty="0"/>
              <a:t> échelon de la classe normale ayant tous ses trimestres</a:t>
            </a:r>
          </a:p>
        </p:txBody>
      </p:sp>
      <p:sp>
        <p:nvSpPr>
          <p:cNvPr id="20" name="ZoneTexte 14">
            <a:extLst>
              <a:ext uri="{FF2B5EF4-FFF2-40B4-BE49-F238E27FC236}">
                <a16:creationId xmlns:a16="http://schemas.microsoft.com/office/drawing/2014/main" id="{EF440220-0300-25F5-2057-A8C627190675}"/>
              </a:ext>
            </a:extLst>
          </p:cNvPr>
          <p:cNvSpPr txBox="1"/>
          <p:nvPr/>
        </p:nvSpPr>
        <p:spPr>
          <a:xfrm rot="20905936">
            <a:off x="188468" y="3479191"/>
            <a:ext cx="1073531" cy="584775"/>
          </a:xfrm>
          <a:prstGeom prst="rect">
            <a:avLst/>
          </a:prstGeom>
          <a:solidFill>
            <a:srgbClr val="FEF20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600" dirty="0"/>
              <a:t>Pension complète</a:t>
            </a:r>
          </a:p>
        </p:txBody>
      </p:sp>
      <p:sp>
        <p:nvSpPr>
          <p:cNvPr id="21" name="ZoneTexte 15">
            <a:extLst>
              <a:ext uri="{FF2B5EF4-FFF2-40B4-BE49-F238E27FC236}">
                <a16:creationId xmlns:a16="http://schemas.microsoft.com/office/drawing/2014/main" id="{58BD253A-974D-06F3-66C2-A61232D63922}"/>
              </a:ext>
            </a:extLst>
          </p:cNvPr>
          <p:cNvSpPr txBox="1"/>
          <p:nvPr/>
        </p:nvSpPr>
        <p:spPr>
          <a:xfrm>
            <a:off x="2949433" y="1195257"/>
            <a:ext cx="1784815" cy="954107"/>
          </a:xfrm>
          <a:prstGeom prst="rect">
            <a:avLst/>
          </a:prstGeom>
          <a:noFill/>
          <a:ln w="28575">
            <a:solidFill>
              <a:srgbClr val="FEFD57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dirty="0"/>
              <a:t>Enseignant au 11</a:t>
            </a:r>
            <a:r>
              <a:rPr lang="fr-FR" sz="1400" baseline="30000" dirty="0"/>
              <a:t>ème</a:t>
            </a:r>
            <a:r>
              <a:rPr lang="fr-FR" sz="1400" dirty="0"/>
              <a:t> échelon de la classe normale ayant 156 T au lieu des 166 exigés</a:t>
            </a:r>
          </a:p>
        </p:txBody>
      </p:sp>
      <p:sp>
        <p:nvSpPr>
          <p:cNvPr id="22" name="ZoneTexte 16">
            <a:extLst>
              <a:ext uri="{FF2B5EF4-FFF2-40B4-BE49-F238E27FC236}">
                <a16:creationId xmlns:a16="http://schemas.microsoft.com/office/drawing/2014/main" id="{37D3DF5C-3BC0-D112-E667-B17EB7390CD9}"/>
              </a:ext>
            </a:extLst>
          </p:cNvPr>
          <p:cNvSpPr txBox="1"/>
          <p:nvPr/>
        </p:nvSpPr>
        <p:spPr>
          <a:xfrm>
            <a:off x="3410841" y="2413646"/>
            <a:ext cx="857607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b="1" dirty="0"/>
              <a:t>- 147€ </a:t>
            </a:r>
          </a:p>
        </p:txBody>
      </p:sp>
      <p:sp>
        <p:nvSpPr>
          <p:cNvPr id="23" name="ZoneTexte 18">
            <a:extLst>
              <a:ext uri="{FF2B5EF4-FFF2-40B4-BE49-F238E27FC236}">
                <a16:creationId xmlns:a16="http://schemas.microsoft.com/office/drawing/2014/main" id="{CCB62C90-13EE-8EFF-051F-DD4A1AC63A8B}"/>
              </a:ext>
            </a:extLst>
          </p:cNvPr>
          <p:cNvSpPr txBox="1"/>
          <p:nvPr/>
        </p:nvSpPr>
        <p:spPr>
          <a:xfrm>
            <a:off x="5624778" y="3044821"/>
            <a:ext cx="857607" cy="369332"/>
          </a:xfrm>
          <a:prstGeom prst="rect">
            <a:avLst/>
          </a:prstGeom>
          <a:solidFill>
            <a:schemeClr val="bg1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lIns="0" tIns="0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2400" b="1" dirty="0"/>
              <a:t>- 288€ 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6CAA28D8-188C-6054-E5D0-B3D1C5DAA4E9}"/>
              </a:ext>
            </a:extLst>
          </p:cNvPr>
          <p:cNvSpPr txBox="1"/>
          <p:nvPr/>
        </p:nvSpPr>
        <p:spPr>
          <a:xfrm>
            <a:off x="6966495" y="443876"/>
            <a:ext cx="1784815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Je subis une décote si je n’ai pas assez de trimestres cotisés ou si je n’ai pas atteint l’âge d’annulation de la décote</a:t>
            </a:r>
          </a:p>
          <a:p>
            <a:pPr marL="285750" indent="-285750" rtl="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fr-FR" sz="1800" b="0" i="0" u="none" strike="noStrike" dirty="0">
                <a:solidFill>
                  <a:srgbClr val="000000"/>
                </a:solidFill>
                <a:effectLst/>
              </a:rPr>
              <a:t>1,25 % de moins sur la pension par trimestre manquant (maximum 25%)</a:t>
            </a:r>
            <a:endParaRPr lang="fr-FR" dirty="0">
              <a:effectLst/>
            </a:endParaRPr>
          </a:p>
        </p:txBody>
      </p:sp>
      <p:sp>
        <p:nvSpPr>
          <p:cNvPr id="24" name="ZoneTexte 17">
            <a:extLst>
              <a:ext uri="{FF2B5EF4-FFF2-40B4-BE49-F238E27FC236}">
                <a16:creationId xmlns:a16="http://schemas.microsoft.com/office/drawing/2014/main" id="{B176A4B8-D2CE-B78A-E9DE-95EC497D36C1}"/>
              </a:ext>
            </a:extLst>
          </p:cNvPr>
          <p:cNvSpPr txBox="1"/>
          <p:nvPr/>
        </p:nvSpPr>
        <p:spPr>
          <a:xfrm>
            <a:off x="5167759" y="983094"/>
            <a:ext cx="1784815" cy="1169551"/>
          </a:xfrm>
          <a:prstGeom prst="rect">
            <a:avLst/>
          </a:prstGeom>
          <a:noFill/>
          <a:ln w="28575">
            <a:solidFill>
              <a:srgbClr val="FEFD57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fr-FR" sz="1400" dirty="0"/>
              <a:t>Enseignant au 11</a:t>
            </a:r>
            <a:r>
              <a:rPr lang="fr-FR" sz="1400" baseline="30000" dirty="0"/>
              <a:t>ème</a:t>
            </a:r>
            <a:r>
              <a:rPr lang="fr-FR" sz="1400" dirty="0"/>
              <a:t> échelon de la classe normale ayant 156 T au lieu des 166 exigés et décote de 12,5%</a:t>
            </a:r>
          </a:p>
        </p:txBody>
      </p:sp>
    </p:spTree>
    <p:extLst>
      <p:ext uri="{BB962C8B-B14F-4D97-AF65-F5344CB8AC3E}">
        <p14:creationId xmlns:p14="http://schemas.microsoft.com/office/powerpoint/2010/main" val="1958362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98239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Un nouveau projet de loi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1025088"/>
            <a:ext cx="436271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0CD55AE-D8B6-42A0-320D-F1A4C85E8E5F}"/>
              </a:ext>
            </a:extLst>
          </p:cNvPr>
          <p:cNvSpPr txBox="1"/>
          <p:nvPr/>
        </p:nvSpPr>
        <p:spPr>
          <a:xfrm>
            <a:off x="634181" y="1770186"/>
            <a:ext cx="3480619" cy="1200329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Report de l'âge légal de départ à la retraite à 64 ans à partir de 2030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205BF51-4687-FD4B-AF3F-466A5DD9BD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922" y="167199"/>
            <a:ext cx="3590925" cy="52197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73DAE69-BA6B-ABCD-DA5D-220DABDC4C62}"/>
              </a:ext>
            </a:extLst>
          </p:cNvPr>
          <p:cNvSpPr txBox="1"/>
          <p:nvPr/>
        </p:nvSpPr>
        <p:spPr>
          <a:xfrm>
            <a:off x="716703" y="3887486"/>
            <a:ext cx="3760838" cy="830997"/>
          </a:xfrm>
          <a:prstGeom prst="rect">
            <a:avLst/>
          </a:prstGeom>
          <a:noFill/>
          <a:ln w="28575">
            <a:solidFill>
              <a:srgbClr val="0466A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Allongement de la durée de cotisation à 43 ans en 2027</a:t>
            </a:r>
          </a:p>
        </p:txBody>
      </p:sp>
    </p:spTree>
    <p:extLst>
      <p:ext uri="{BB962C8B-B14F-4D97-AF65-F5344CB8AC3E}">
        <p14:creationId xmlns:p14="http://schemas.microsoft.com/office/powerpoint/2010/main" val="157564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41780A-30CF-B8FF-EB77-9D6D061FAAE5}"/>
              </a:ext>
            </a:extLst>
          </p:cNvPr>
          <p:cNvSpPr>
            <a:spLocks/>
          </p:cNvSpPr>
          <p:nvPr/>
        </p:nvSpPr>
        <p:spPr>
          <a:xfrm>
            <a:off x="109331" y="98239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49B70B3-220D-3162-9DE5-4BCDDDD790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4" name="Google Shape;101;p2">
            <a:extLst>
              <a:ext uri="{FF2B5EF4-FFF2-40B4-BE49-F238E27FC236}">
                <a16:creationId xmlns:a16="http://schemas.microsoft.com/office/drawing/2014/main" id="{A8A168E5-0EBC-EBD1-457E-D797E12FCA86}"/>
              </a:ext>
            </a:extLst>
          </p:cNvPr>
          <p:cNvSpPr/>
          <p:nvPr/>
        </p:nvSpPr>
        <p:spPr>
          <a:xfrm>
            <a:off x="415766" y="1025088"/>
            <a:ext cx="6419374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42" name="Titre 1">
            <a:extLst>
              <a:ext uri="{FF2B5EF4-FFF2-40B4-BE49-F238E27FC236}">
                <a16:creationId xmlns:a16="http://schemas.microsoft.com/office/drawing/2014/main" id="{CC43819E-25E4-4936-B630-31AF2E0D48F8}"/>
              </a:ext>
            </a:extLst>
          </p:cNvPr>
          <p:cNvSpPr txBox="1">
            <a:spLocks noGrp="1" noChangeArrowheads="1"/>
          </p:cNvSpPr>
          <p:nvPr>
            <p:ph type="title" idx="4294967295"/>
          </p:nvPr>
        </p:nvSpPr>
        <p:spPr>
          <a:xfrm>
            <a:off x="-546410" y="332017"/>
            <a:ext cx="8229600" cy="707886"/>
          </a:xfrm>
        </p:spPr>
        <p:txBody>
          <a:bodyPr>
            <a:spAutoFit/>
          </a:bodyPr>
          <a:lstStyle/>
          <a:p>
            <a:pPr eaLnBrk="1"/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Le p</a:t>
            </a:r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rojet</a:t>
            </a:r>
            <a:r>
              <a:rPr altLang="fr-FR" sz="4000" b="1" dirty="0">
                <a:solidFill>
                  <a:srgbClr val="DF2938"/>
                </a:solidFill>
                <a:latin typeface="Bebas Neue"/>
              </a:rPr>
              <a:t> Borne-</a:t>
            </a:r>
            <a:r>
              <a:rPr altLang="fr-FR" sz="4000" b="1" dirty="0" err="1">
                <a:solidFill>
                  <a:srgbClr val="DF2938"/>
                </a:solidFill>
                <a:latin typeface="Bebas Neue"/>
              </a:rPr>
              <a:t>Dussopt</a:t>
            </a:r>
            <a:r>
              <a:rPr lang="fr-FR" altLang="fr-FR" sz="4000" b="1" dirty="0">
                <a:solidFill>
                  <a:srgbClr val="DF2938"/>
                </a:solidFill>
                <a:latin typeface="Bebas Neue"/>
              </a:rPr>
              <a:t> en graphique</a:t>
            </a:r>
            <a:endParaRPr altLang="fr-FR" sz="4000" b="1" dirty="0">
              <a:solidFill>
                <a:srgbClr val="DF2938"/>
              </a:solidFill>
              <a:latin typeface="Bebas Neue"/>
            </a:endParaRPr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id="{B6D960D2-883F-46F0-BA42-2096987072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9" t="1571" r="6917" b="3669"/>
          <a:stretch/>
        </p:blipFill>
        <p:spPr bwMode="auto">
          <a:xfrm>
            <a:off x="1859611" y="1361440"/>
            <a:ext cx="4267200" cy="529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0933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Des mesures injustes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3718911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5E2C276-F804-FDE4-46D2-D4D3E0B93975}"/>
              </a:ext>
            </a:extLst>
          </p:cNvPr>
          <p:cNvSpPr txBox="1"/>
          <p:nvPr/>
        </p:nvSpPr>
        <p:spPr>
          <a:xfrm>
            <a:off x="429060" y="1816549"/>
            <a:ext cx="3718911" cy="2123658"/>
          </a:xfrm>
          <a:prstGeom prst="rect">
            <a:avLst/>
          </a:prstGeom>
          <a:noFill/>
          <a:ln w="28575">
            <a:solidFill>
              <a:srgbClr val="0466AD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i="0" u="none" strike="noStrike" dirty="0">
                <a:solidFill>
                  <a:srgbClr val="0466AD"/>
                </a:solidFill>
                <a:effectLst/>
              </a:rPr>
              <a:t>Accentuation des inégalités existantes, notamment celles liées à l’espérance de vie.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sz="1800" b="0" i="1" u="none" strike="noStrike" dirty="0">
                <a:solidFill>
                  <a:srgbClr val="000000"/>
                </a:solidFill>
                <a:effectLst/>
              </a:rPr>
              <a:t>Parmi les 20% les plus pauvres, c’est 13% des hommes et 6% des femmes qui meurent avant la retraite.</a:t>
            </a:r>
            <a:endParaRPr lang="fr-FR" i="1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96D59A4-9690-12B8-7603-2F43A3043A93}"/>
              </a:ext>
            </a:extLst>
          </p:cNvPr>
          <p:cNvSpPr txBox="1"/>
          <p:nvPr/>
        </p:nvSpPr>
        <p:spPr>
          <a:xfrm>
            <a:off x="4383602" y="2292446"/>
            <a:ext cx="4221309" cy="1508105"/>
          </a:xfrm>
          <a:prstGeom prst="rect">
            <a:avLst/>
          </a:prstGeom>
          <a:noFill/>
          <a:ln w="28575">
            <a:solidFill>
              <a:srgbClr val="01A455"/>
            </a:solidFill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01A455"/>
                </a:solidFill>
              </a:rPr>
              <a:t>Réduction de la durée de la retraite</a:t>
            </a:r>
            <a:r>
              <a:rPr lang="fr-FR" b="1" dirty="0">
                <a:solidFill>
                  <a:srgbClr val="01A455"/>
                </a:solidFill>
              </a:rPr>
              <a:t> </a:t>
            </a:r>
            <a:r>
              <a:rPr lang="fr-FR" dirty="0"/>
              <a:t>(les deux “meilleures” années supprimées)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i="1" dirty="0"/>
              <a:t>Espérance de vie en bonne santé à la naissance : 64,4 ans pour les hommes et 65,9 ans pour les femmes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741442E-61AC-4082-74F9-E7370B1E9F86}"/>
              </a:ext>
            </a:extLst>
          </p:cNvPr>
          <p:cNvSpPr txBox="1"/>
          <p:nvPr/>
        </p:nvSpPr>
        <p:spPr>
          <a:xfrm>
            <a:off x="827881" y="4097466"/>
            <a:ext cx="3932961" cy="1538883"/>
          </a:xfrm>
          <a:prstGeom prst="rect">
            <a:avLst/>
          </a:prstGeom>
          <a:noFill/>
          <a:ln w="28575">
            <a:solidFill>
              <a:srgbClr val="DF2938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rgbClr val="DF2938"/>
                </a:solidFill>
              </a:rPr>
              <a:t>Prolongation de la période de précarité des séniors</a:t>
            </a:r>
          </a:p>
          <a:p>
            <a:pPr algn="ctr"/>
            <a:r>
              <a:rPr lang="fr-FR" i="1" dirty="0"/>
              <a:t>+ de chômage</a:t>
            </a:r>
          </a:p>
          <a:p>
            <a:pPr algn="ctr"/>
            <a:r>
              <a:rPr lang="fr-FR" i="1" dirty="0"/>
              <a:t>+ d’arrêts maladie</a:t>
            </a:r>
          </a:p>
          <a:p>
            <a:pPr algn="ctr"/>
            <a:r>
              <a:rPr lang="fr-FR" i="1" dirty="0"/>
              <a:t>+ de monde hors de l’emploi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8374344-CA52-6073-FBA9-E1430F303353}"/>
              </a:ext>
            </a:extLst>
          </p:cNvPr>
          <p:cNvSpPr txBox="1"/>
          <p:nvPr/>
        </p:nvSpPr>
        <p:spPr>
          <a:xfrm>
            <a:off x="2061187" y="5832746"/>
            <a:ext cx="3377317" cy="707886"/>
          </a:xfrm>
          <a:prstGeom prst="rect">
            <a:avLst/>
          </a:prstGeom>
          <a:noFill/>
          <a:ln w="28575">
            <a:solidFill>
              <a:srgbClr val="FEF2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sz="2000" b="1" dirty="0"/>
              <a:t>Conservation de l’impact de la décote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0DAE5355-1BA7-ECA8-C646-B73E45860F66}"/>
              </a:ext>
            </a:extLst>
          </p:cNvPr>
          <p:cNvSpPr/>
          <p:nvPr/>
        </p:nvSpPr>
        <p:spPr>
          <a:xfrm rot="458351">
            <a:off x="4992081" y="392723"/>
            <a:ext cx="3516422" cy="1508105"/>
          </a:xfrm>
          <a:prstGeom prst="roundRect">
            <a:avLst/>
          </a:prstGeom>
          <a:solidFill>
            <a:srgbClr val="DF2938"/>
          </a:solidFill>
          <a:ln>
            <a:solidFill>
              <a:srgbClr val="DF293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bg1"/>
                </a:solidFill>
              </a:rPr>
              <a:t>Les catégories sociales les moins aisées seraient les plus impactées !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0D621EF5-1849-1CEE-A19E-C47B56AA6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689" y="4008505"/>
            <a:ext cx="3112494" cy="260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9C4A72-F50C-2543-3C8C-7D4120756275}"/>
              </a:ext>
            </a:extLst>
          </p:cNvPr>
          <p:cNvSpPr>
            <a:spLocks/>
          </p:cNvSpPr>
          <p:nvPr/>
        </p:nvSpPr>
        <p:spPr>
          <a:xfrm>
            <a:off x="127261" y="105225"/>
            <a:ext cx="8873712" cy="6623567"/>
          </a:xfrm>
          <a:prstGeom prst="rect">
            <a:avLst/>
          </a:prstGeom>
          <a:solidFill>
            <a:schemeClr val="lt1"/>
          </a:solidFill>
          <a:ln w="38100">
            <a:solidFill>
              <a:srgbClr val="FE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Google Shape;100;p2">
            <a:extLst>
              <a:ext uri="{FF2B5EF4-FFF2-40B4-BE49-F238E27FC236}">
                <a16:creationId xmlns:a16="http://schemas.microsoft.com/office/drawing/2014/main" id="{DA3DED85-0581-AF96-695C-EDAE6EB69117}"/>
              </a:ext>
            </a:extLst>
          </p:cNvPr>
          <p:cNvSpPr txBox="1"/>
          <p:nvPr/>
        </p:nvSpPr>
        <p:spPr>
          <a:xfrm>
            <a:off x="363058" y="350232"/>
            <a:ext cx="6965878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dirty="0">
                <a:solidFill>
                  <a:srgbClr val="DF2938"/>
                </a:solidFill>
                <a:latin typeface="Bebas Neue"/>
                <a:ea typeface="Bebas Neue"/>
                <a:cs typeface="Bebas Neue"/>
                <a:sym typeface="Bebas Neue"/>
              </a:rPr>
              <a:t>Impact pour les catégories sédentaires</a:t>
            </a:r>
            <a:endParaRPr dirty="0"/>
          </a:p>
        </p:txBody>
      </p:sp>
      <p:sp>
        <p:nvSpPr>
          <p:cNvPr id="7" name="Google Shape;101;p2">
            <a:extLst>
              <a:ext uri="{FF2B5EF4-FFF2-40B4-BE49-F238E27FC236}">
                <a16:creationId xmlns:a16="http://schemas.microsoft.com/office/drawing/2014/main" id="{A1A63BEC-546D-F60C-AB56-B84B7EEA032A}"/>
              </a:ext>
            </a:extLst>
          </p:cNvPr>
          <p:cNvSpPr/>
          <p:nvPr/>
        </p:nvSpPr>
        <p:spPr>
          <a:xfrm>
            <a:off x="415767" y="980842"/>
            <a:ext cx="6761410" cy="160767"/>
          </a:xfrm>
          <a:prstGeom prst="rect">
            <a:avLst/>
          </a:prstGeom>
          <a:solidFill>
            <a:srgbClr val="FFED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0" name="Tableau 11">
            <a:extLst>
              <a:ext uri="{FF2B5EF4-FFF2-40B4-BE49-F238E27FC236}">
                <a16:creationId xmlns:a16="http://schemas.microsoft.com/office/drawing/2014/main" id="{E7B14836-C86D-E760-D8D6-2677EA192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151335"/>
              </p:ext>
            </p:extLst>
          </p:nvPr>
        </p:nvGraphicFramePr>
        <p:xfrm>
          <a:off x="579416" y="1203825"/>
          <a:ext cx="6761411" cy="5178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0449">
                  <a:extLst>
                    <a:ext uri="{9D8B030D-6E8A-4147-A177-3AD203B41FA5}">
                      <a16:colId xmlns:a16="http://schemas.microsoft.com/office/drawing/2014/main" val="1712186662"/>
                    </a:ext>
                  </a:extLst>
                </a:gridCol>
                <a:gridCol w="2123768">
                  <a:extLst>
                    <a:ext uri="{9D8B030D-6E8A-4147-A177-3AD203B41FA5}">
                      <a16:colId xmlns:a16="http://schemas.microsoft.com/office/drawing/2014/main" val="313055377"/>
                    </a:ext>
                  </a:extLst>
                </a:gridCol>
                <a:gridCol w="2907194">
                  <a:extLst>
                    <a:ext uri="{9D8B030D-6E8A-4147-A177-3AD203B41FA5}">
                      <a16:colId xmlns:a16="http://schemas.microsoft.com/office/drawing/2014/main" val="2282383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Générations</a:t>
                      </a:r>
                    </a:p>
                  </a:txBody>
                  <a:tcPr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Report âge légal</a:t>
                      </a:r>
                    </a:p>
                  </a:txBody>
                  <a:tcPr anchor="ctr">
                    <a:solidFill>
                      <a:srgbClr val="0466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Evolution durée d’assurance</a:t>
                      </a:r>
                    </a:p>
                  </a:txBody>
                  <a:tcPr anchor="ctr">
                    <a:solidFill>
                      <a:srgbClr val="046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627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1961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62 ans et 3 mois*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564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1962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62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169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4532808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1963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62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170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3457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  <a:latin typeface="+mn-lt"/>
                        </a:rPr>
                        <a:t>1964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(+ 4)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171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4018455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1965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et 3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(+ 5)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2497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1966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et 6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(+ 6)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(+ 3)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03729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1967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63 ans et 9 mois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(+ 7)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38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1968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17504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1969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(+ 2)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769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  <a:latin typeface="+mn-lt"/>
                        </a:rPr>
                        <a:t>1970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3137809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1971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63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>
                          <a:effectLst/>
                          <a:latin typeface="+mn-lt"/>
                        </a:rPr>
                        <a:t>1972</a:t>
                      </a: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(+ 1)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/>
                </a:tc>
                <a:extLst>
                  <a:ext uri="{0D108BD9-81ED-4DB2-BD59-A6C34878D82A}">
                    <a16:rowId xmlns:a16="http://schemas.microsoft.com/office/drawing/2014/main" val="2947533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1973</a:t>
                      </a: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64 ans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(+ 8)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</a:pPr>
                      <a:r>
                        <a:rPr lang="fr-FR" sz="1400" dirty="0">
                          <a:effectLst/>
                          <a:latin typeface="+mn-lt"/>
                        </a:rPr>
                        <a:t>172  </a:t>
                      </a:r>
                      <a:r>
                        <a:rPr lang="fr-FR" sz="1400" b="1" dirty="0">
                          <a:solidFill>
                            <a:srgbClr val="DF2938"/>
                          </a:solidFill>
                          <a:effectLst/>
                          <a:latin typeface="+mn-lt"/>
                        </a:rPr>
                        <a:t>(inchangé)</a:t>
                      </a:r>
                      <a:endParaRPr lang="fr-FR" sz="1400" dirty="0">
                        <a:effectLst/>
                        <a:latin typeface="+mn-lt"/>
                      </a:endParaRPr>
                    </a:p>
                  </a:txBody>
                  <a:tcPr marL="66675" marR="66675" marT="66675" marB="66675" anchor="ctr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8786"/>
                  </a:ext>
                </a:extLst>
              </a:tr>
            </a:tbl>
          </a:graphicData>
        </a:graphic>
      </p:graphicFrame>
      <p:sp>
        <p:nvSpPr>
          <p:cNvPr id="14" name="ZoneTexte 13">
            <a:extLst>
              <a:ext uri="{FF2B5EF4-FFF2-40B4-BE49-F238E27FC236}">
                <a16:creationId xmlns:a16="http://schemas.microsoft.com/office/drawing/2014/main" id="{CED84592-DAAA-7167-648A-8422A8AE80F4}"/>
              </a:ext>
            </a:extLst>
          </p:cNvPr>
          <p:cNvSpPr txBox="1"/>
          <p:nvPr/>
        </p:nvSpPr>
        <p:spPr>
          <a:xfrm>
            <a:off x="1854287" y="6444722"/>
            <a:ext cx="641667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/>
              <a:t>* 62 ans et 3 mois pour celles et ceux qui sont </a:t>
            </a:r>
            <a:r>
              <a:rPr lang="fr-FR" sz="1050" dirty="0" err="1"/>
              <a:t>né·es</a:t>
            </a:r>
            <a:r>
              <a:rPr lang="fr-FR" sz="1050" dirty="0"/>
              <a:t> entre le 1er septembre et le 31 décembre 1961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8A24D8E-CB4C-3725-8C07-694FCE7C9B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360" y="5954232"/>
            <a:ext cx="1530354" cy="69886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C4B742C2-41DA-3ACC-F787-24A09722B590}"/>
              </a:ext>
            </a:extLst>
          </p:cNvPr>
          <p:cNvSpPr txBox="1"/>
          <p:nvPr/>
        </p:nvSpPr>
        <p:spPr>
          <a:xfrm>
            <a:off x="7489901" y="4144769"/>
            <a:ext cx="107468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i="1" dirty="0">
                <a:solidFill>
                  <a:srgbClr val="FF0000"/>
                </a:solidFill>
              </a:rPr>
              <a:t>En rouge, le nombre de trimestres obligatoires si la contre-réforme s’applique.</a:t>
            </a:r>
          </a:p>
        </p:txBody>
      </p:sp>
    </p:spTree>
    <p:extLst>
      <p:ext uri="{BB962C8B-B14F-4D97-AF65-F5344CB8AC3E}">
        <p14:creationId xmlns:p14="http://schemas.microsoft.com/office/powerpoint/2010/main" val="115715012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 journal.thmx</Template>
  <TotalTime>27222</TotalTime>
  <Words>2598</Words>
  <Application>Microsoft Office PowerPoint</Application>
  <PresentationFormat>Affichage à l'écran (4:3)</PresentationFormat>
  <Paragraphs>388</Paragraphs>
  <Slides>28</Slides>
  <Notes>28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6" baseType="lpstr">
      <vt:lpstr>Arial</vt:lpstr>
      <vt:lpstr>Bebas Neue</vt:lpstr>
      <vt:lpstr>Calibri</vt:lpstr>
      <vt:lpstr>Sitka Heading</vt:lpstr>
      <vt:lpstr>Sitka Subheading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projet Borne-Dussopt en 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Projet Borne-Dussopt.</vt:lpstr>
      <vt:lpstr>Rapport du COR, septembre 2022.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Didier MERLE</dc:creator>
  <cp:lastModifiedBy>Didier MERLE</cp:lastModifiedBy>
  <cp:revision>435</cp:revision>
  <cp:lastPrinted>2023-01-23T19:57:40Z</cp:lastPrinted>
  <dcterms:created xsi:type="dcterms:W3CDTF">2013-09-11T16:09:15Z</dcterms:created>
  <dcterms:modified xsi:type="dcterms:W3CDTF">2023-02-01T20:36:47Z</dcterms:modified>
</cp:coreProperties>
</file>